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Lst>
  <p:sldSz cy="5143500" cx="9144000"/>
  <p:notesSz cx="6858000" cy="9144000"/>
  <p:embeddedFontLst>
    <p:embeddedFont>
      <p:font typeface="Amatic SC"/>
      <p:regular r:id="rId40"/>
      <p:bold r:id="rId41"/>
    </p:embeddedFont>
    <p:embeddedFont>
      <p:font typeface="Source Code Pro"/>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AmaticSC-regular.fntdata"/><Relationship Id="rId20" Type="http://schemas.openxmlformats.org/officeDocument/2006/relationships/slide" Target="slides/slide15.xml"/><Relationship Id="rId42" Type="http://schemas.openxmlformats.org/officeDocument/2006/relationships/font" Target="fonts/SourceCodePro-regular.fntdata"/><Relationship Id="rId41" Type="http://schemas.openxmlformats.org/officeDocument/2006/relationships/font" Target="fonts/AmaticSC-bold.fntdata"/><Relationship Id="rId22" Type="http://schemas.openxmlformats.org/officeDocument/2006/relationships/slide" Target="slides/slide17.xml"/><Relationship Id="rId44" Type="http://schemas.openxmlformats.org/officeDocument/2006/relationships/font" Target="fonts/SourceCodePro-italic.fntdata"/><Relationship Id="rId21" Type="http://schemas.openxmlformats.org/officeDocument/2006/relationships/slide" Target="slides/slide16.xml"/><Relationship Id="rId43" Type="http://schemas.openxmlformats.org/officeDocument/2006/relationships/font" Target="fonts/SourceCodePro-bold.fntdata"/><Relationship Id="rId24" Type="http://schemas.openxmlformats.org/officeDocument/2006/relationships/slide" Target="slides/slide19.xml"/><Relationship Id="rId23" Type="http://schemas.openxmlformats.org/officeDocument/2006/relationships/slide" Target="slides/slide18.xml"/><Relationship Id="rId45" Type="http://schemas.openxmlformats.org/officeDocument/2006/relationships/font" Target="fonts/SourceCodePro-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 name="Shape 52"/>
        <p:cNvGrpSpPr/>
        <p:nvPr/>
      </p:nvGrpSpPr>
      <p:grpSpPr>
        <a:xfrm>
          <a:off x="0" y="0"/>
          <a:ext cx="0" cy="0"/>
          <a:chOff x="0" y="0"/>
          <a:chExt cx="0" cy="0"/>
        </a:xfrm>
      </p:grpSpPr>
      <p:sp>
        <p:nvSpPr>
          <p:cNvPr id="53" name="Google Shape;53;g825baad319_3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 name="Google Shape;54;g825baad319_3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Google Shape;116;g825baad319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825baad319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 name="Shape 121"/>
        <p:cNvGrpSpPr/>
        <p:nvPr/>
      </p:nvGrpSpPr>
      <p:grpSpPr>
        <a:xfrm>
          <a:off x="0" y="0"/>
          <a:ext cx="0" cy="0"/>
          <a:chOff x="0" y="0"/>
          <a:chExt cx="0" cy="0"/>
        </a:xfrm>
      </p:grpSpPr>
      <p:sp>
        <p:nvSpPr>
          <p:cNvPr id="122" name="Google Shape;122;g825baad319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825baad319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Google Shape;129;g825baad319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825baad319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Google Shape;136;g825baad319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825baad319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Google Shape;142;g825baad319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825baad319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g825baad319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825baad319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g825baad319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825baad319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g825baad319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825baad319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Google Shape;171;g825baad319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825baad319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g825baad319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825baad319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 name="Shape 57"/>
        <p:cNvGrpSpPr/>
        <p:nvPr/>
      </p:nvGrpSpPr>
      <p:grpSpPr>
        <a:xfrm>
          <a:off x="0" y="0"/>
          <a:ext cx="0" cy="0"/>
          <a:chOff x="0" y="0"/>
          <a:chExt cx="0" cy="0"/>
        </a:xfrm>
      </p:grpSpPr>
      <p:sp>
        <p:nvSpPr>
          <p:cNvPr id="58" name="Google Shape;58;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Google Shape;183;g825baad319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825baad319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Google Shape;189;g825baad319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825baad319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 name="Shape 194"/>
        <p:cNvGrpSpPr/>
        <p:nvPr/>
      </p:nvGrpSpPr>
      <p:grpSpPr>
        <a:xfrm>
          <a:off x="0" y="0"/>
          <a:ext cx="0" cy="0"/>
          <a:chOff x="0" y="0"/>
          <a:chExt cx="0" cy="0"/>
        </a:xfrm>
      </p:grpSpPr>
      <p:sp>
        <p:nvSpPr>
          <p:cNvPr id="195" name="Google Shape;195;g825baad319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825baad319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g825baad319_0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825baad319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g825baad319_0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825baad319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Google Shape;212;g825baad319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825baad319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Clr>
                <a:srgbClr val="000000"/>
              </a:buClr>
              <a:buSzPts val="2400"/>
              <a:buFont typeface="Arial"/>
              <a:buChar char="●"/>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Google Shape;220;g825baad319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825baad319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g825baad319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825baad319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 name="Shape 233"/>
        <p:cNvGrpSpPr/>
        <p:nvPr/>
      </p:nvGrpSpPr>
      <p:grpSpPr>
        <a:xfrm>
          <a:off x="0" y="0"/>
          <a:ext cx="0" cy="0"/>
          <a:chOff x="0" y="0"/>
          <a:chExt cx="0" cy="0"/>
        </a:xfrm>
      </p:grpSpPr>
      <p:sp>
        <p:nvSpPr>
          <p:cNvPr id="234" name="Google Shape;234;g825baad319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825baad319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 name="Shape 239"/>
        <p:cNvGrpSpPr/>
        <p:nvPr/>
      </p:nvGrpSpPr>
      <p:grpSpPr>
        <a:xfrm>
          <a:off x="0" y="0"/>
          <a:ext cx="0" cy="0"/>
          <a:chOff x="0" y="0"/>
          <a:chExt cx="0" cy="0"/>
        </a:xfrm>
      </p:grpSpPr>
      <p:sp>
        <p:nvSpPr>
          <p:cNvPr id="240" name="Google Shape;240;g825baad319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825baad319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Font typeface="Arial"/>
              <a:buChar char="●"/>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 name="Shape 64"/>
        <p:cNvGrpSpPr/>
        <p:nvPr/>
      </p:nvGrpSpPr>
      <p:grpSpPr>
        <a:xfrm>
          <a:off x="0" y="0"/>
          <a:ext cx="0" cy="0"/>
          <a:chOff x="0" y="0"/>
          <a:chExt cx="0" cy="0"/>
        </a:xfrm>
      </p:grpSpPr>
      <p:sp>
        <p:nvSpPr>
          <p:cNvPr id="65" name="Google Shape;65;g825baad319_3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825baad319_3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 name="Shape 248"/>
        <p:cNvGrpSpPr/>
        <p:nvPr/>
      </p:nvGrpSpPr>
      <p:grpSpPr>
        <a:xfrm>
          <a:off x="0" y="0"/>
          <a:ext cx="0" cy="0"/>
          <a:chOff x="0" y="0"/>
          <a:chExt cx="0" cy="0"/>
        </a:xfrm>
      </p:grpSpPr>
      <p:sp>
        <p:nvSpPr>
          <p:cNvPr id="249" name="Google Shape;249;g825baad319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825baad319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Google Shape;257;g825baad319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825baad319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Clr>
                <a:srgbClr val="000000"/>
              </a:buClr>
              <a:buSzPts val="2000"/>
              <a:buFont typeface="Arial"/>
              <a:buChar char="●"/>
            </a:pPr>
            <a:r>
              <a:t/>
            </a:r>
            <a:endParaRPr sz="2000"/>
          </a:p>
          <a:p>
            <a:pPr indent="-355600" lvl="0" marL="457200" rtl="0" algn="l">
              <a:lnSpc>
                <a:spcPct val="115000"/>
              </a:lnSpc>
              <a:spcBef>
                <a:spcPts val="0"/>
              </a:spcBef>
              <a:spcAft>
                <a:spcPts val="0"/>
              </a:spcAft>
              <a:buClr>
                <a:srgbClr val="000000"/>
              </a:buClr>
              <a:buSzPts val="2000"/>
              <a:buFont typeface="Arial"/>
              <a:buChar char="●"/>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 name="Shape 265"/>
        <p:cNvGrpSpPr/>
        <p:nvPr/>
      </p:nvGrpSpPr>
      <p:grpSpPr>
        <a:xfrm>
          <a:off x="0" y="0"/>
          <a:ext cx="0" cy="0"/>
          <a:chOff x="0" y="0"/>
          <a:chExt cx="0" cy="0"/>
        </a:xfrm>
      </p:grpSpPr>
      <p:sp>
        <p:nvSpPr>
          <p:cNvPr id="266" name="Google Shape;266;g825baad319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825baad319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Google Shape;272;g825baad319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825baad319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 name="Shape 277"/>
        <p:cNvGrpSpPr/>
        <p:nvPr/>
      </p:nvGrpSpPr>
      <p:grpSpPr>
        <a:xfrm>
          <a:off x="0" y="0"/>
          <a:ext cx="0" cy="0"/>
          <a:chOff x="0" y="0"/>
          <a:chExt cx="0" cy="0"/>
        </a:xfrm>
      </p:grpSpPr>
      <p:sp>
        <p:nvSpPr>
          <p:cNvPr id="278" name="Google Shape;278;g825baad319_3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825baad319_3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 name="Shape 71"/>
        <p:cNvGrpSpPr/>
        <p:nvPr/>
      </p:nvGrpSpPr>
      <p:grpSpPr>
        <a:xfrm>
          <a:off x="0" y="0"/>
          <a:ext cx="0" cy="0"/>
          <a:chOff x="0" y="0"/>
          <a:chExt cx="0" cy="0"/>
        </a:xfrm>
      </p:grpSpPr>
      <p:sp>
        <p:nvSpPr>
          <p:cNvPr id="72" name="Google Shape;72;g825baad319_3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825baad319_3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 name="Shape 76"/>
        <p:cNvGrpSpPr/>
        <p:nvPr/>
      </p:nvGrpSpPr>
      <p:grpSpPr>
        <a:xfrm>
          <a:off x="0" y="0"/>
          <a:ext cx="0" cy="0"/>
          <a:chOff x="0" y="0"/>
          <a:chExt cx="0" cy="0"/>
        </a:xfrm>
      </p:grpSpPr>
      <p:sp>
        <p:nvSpPr>
          <p:cNvPr id="77" name="Google Shape;77;g825baad319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825baad319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 name="Shape 82"/>
        <p:cNvGrpSpPr/>
        <p:nvPr/>
      </p:nvGrpSpPr>
      <p:grpSpPr>
        <a:xfrm>
          <a:off x="0" y="0"/>
          <a:ext cx="0" cy="0"/>
          <a:chOff x="0" y="0"/>
          <a:chExt cx="0" cy="0"/>
        </a:xfrm>
      </p:grpSpPr>
      <p:sp>
        <p:nvSpPr>
          <p:cNvPr id="83" name="Google Shape;83;g825baad319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825baad319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 name="Shape 90"/>
        <p:cNvGrpSpPr/>
        <p:nvPr/>
      </p:nvGrpSpPr>
      <p:grpSpPr>
        <a:xfrm>
          <a:off x="0" y="0"/>
          <a:ext cx="0" cy="0"/>
          <a:chOff x="0" y="0"/>
          <a:chExt cx="0" cy="0"/>
        </a:xfrm>
      </p:grpSpPr>
      <p:sp>
        <p:nvSpPr>
          <p:cNvPr id="91" name="Google Shape;91;g825baad319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825baad319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000000"/>
              </a:buClr>
              <a:buSzPts val="1800"/>
              <a:buFont typeface="Arial"/>
              <a:buChar char="●"/>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g825baad319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825baad319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g825baad319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825baad319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Clr>
                <a:srgbClr val="000000"/>
              </a:buClr>
              <a:buSzPts val="2000"/>
              <a:buFont typeface="Arial"/>
              <a:buChar char="●"/>
            </a:pPr>
            <a:r>
              <a:t/>
            </a:r>
            <a:endParaRPr sz="2000"/>
          </a:p>
          <a:p>
            <a:pPr indent="-355600" lvl="0" marL="457200" rtl="0" algn="l">
              <a:lnSpc>
                <a:spcPct val="115000"/>
              </a:lnSpc>
              <a:spcBef>
                <a:spcPts val="0"/>
              </a:spcBef>
              <a:spcAft>
                <a:spcPts val="0"/>
              </a:spcAft>
              <a:buClr>
                <a:srgbClr val="000000"/>
              </a:buClr>
              <a:buSzPts val="2000"/>
              <a:buFont typeface="Arial"/>
              <a:buChar char="●"/>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311700" y="392150"/>
            <a:ext cx="8520600" cy="2690400"/>
          </a:xfrm>
          <a:prstGeom prst="rect">
            <a:avLst/>
          </a:prstGeom>
        </p:spPr>
        <p:txBody>
          <a:bodyPr anchorCtr="0" anchor="ctr" bIns="91425" lIns="91425" spcFirstLastPara="1" rIns="91425" wrap="square" tIns="91425">
            <a:no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p:txBody>
      </p:sp>
      <p:sp>
        <p:nvSpPr>
          <p:cNvPr id="12" name="Google Shape;12;p2"/>
          <p:cNvSpPr txBox="1"/>
          <p:nvPr>
            <p:ph idx="1" type="subTitle"/>
          </p:nvPr>
        </p:nvSpPr>
        <p:spPr>
          <a:xfrm>
            <a:off x="311700" y="3890400"/>
            <a:ext cx="8520600" cy="7062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1"/>
              </a:buClr>
              <a:buSzPts val="2100"/>
              <a:buNone/>
              <a:defRPr b="1" sz="2100">
                <a:solidFill>
                  <a:schemeClr val="accent1"/>
                </a:solidFill>
              </a:defRPr>
            </a:lvl1pPr>
            <a:lvl2pPr lvl="1" algn="ctr">
              <a:lnSpc>
                <a:spcPct val="100000"/>
              </a:lnSpc>
              <a:spcBef>
                <a:spcPts val="0"/>
              </a:spcBef>
              <a:spcAft>
                <a:spcPts val="0"/>
              </a:spcAft>
              <a:buClr>
                <a:schemeClr val="accent1"/>
              </a:buClr>
              <a:buSzPts val="2100"/>
              <a:buNone/>
              <a:defRPr b="1" sz="2100">
                <a:solidFill>
                  <a:schemeClr val="accent1"/>
                </a:solidFill>
              </a:defRPr>
            </a:lvl2pPr>
            <a:lvl3pPr lvl="2" algn="ctr">
              <a:lnSpc>
                <a:spcPct val="100000"/>
              </a:lnSpc>
              <a:spcBef>
                <a:spcPts val="0"/>
              </a:spcBef>
              <a:spcAft>
                <a:spcPts val="0"/>
              </a:spcAft>
              <a:buClr>
                <a:schemeClr val="accent1"/>
              </a:buClr>
              <a:buSzPts val="2100"/>
              <a:buNone/>
              <a:defRPr b="1" sz="2100">
                <a:solidFill>
                  <a:schemeClr val="accent1"/>
                </a:solidFill>
              </a:defRPr>
            </a:lvl3pPr>
            <a:lvl4pPr lvl="3" algn="ctr">
              <a:lnSpc>
                <a:spcPct val="100000"/>
              </a:lnSpc>
              <a:spcBef>
                <a:spcPts val="0"/>
              </a:spcBef>
              <a:spcAft>
                <a:spcPts val="0"/>
              </a:spcAft>
              <a:buClr>
                <a:schemeClr val="accent1"/>
              </a:buClr>
              <a:buSzPts val="2100"/>
              <a:buNone/>
              <a:defRPr b="1" sz="2100">
                <a:solidFill>
                  <a:schemeClr val="accent1"/>
                </a:solidFill>
              </a:defRPr>
            </a:lvl4pPr>
            <a:lvl5pPr lvl="4" algn="ctr">
              <a:lnSpc>
                <a:spcPct val="100000"/>
              </a:lnSpc>
              <a:spcBef>
                <a:spcPts val="0"/>
              </a:spcBef>
              <a:spcAft>
                <a:spcPts val="0"/>
              </a:spcAft>
              <a:buClr>
                <a:schemeClr val="accent1"/>
              </a:buClr>
              <a:buSzPts val="2100"/>
              <a:buNone/>
              <a:defRPr b="1" sz="2100">
                <a:solidFill>
                  <a:schemeClr val="accent1"/>
                </a:solidFill>
              </a:defRPr>
            </a:lvl5pPr>
            <a:lvl6pPr lvl="5" algn="ctr">
              <a:lnSpc>
                <a:spcPct val="100000"/>
              </a:lnSpc>
              <a:spcBef>
                <a:spcPts val="0"/>
              </a:spcBef>
              <a:spcAft>
                <a:spcPts val="0"/>
              </a:spcAft>
              <a:buClr>
                <a:schemeClr val="accent1"/>
              </a:buClr>
              <a:buSzPts val="2100"/>
              <a:buNone/>
              <a:defRPr b="1" sz="2100">
                <a:solidFill>
                  <a:schemeClr val="accent1"/>
                </a:solidFill>
              </a:defRPr>
            </a:lvl6pPr>
            <a:lvl7pPr lvl="6" algn="ctr">
              <a:lnSpc>
                <a:spcPct val="100000"/>
              </a:lnSpc>
              <a:spcBef>
                <a:spcPts val="0"/>
              </a:spcBef>
              <a:spcAft>
                <a:spcPts val="0"/>
              </a:spcAft>
              <a:buClr>
                <a:schemeClr val="accent1"/>
              </a:buClr>
              <a:buSzPts val="2100"/>
              <a:buNone/>
              <a:defRPr b="1" sz="2100">
                <a:solidFill>
                  <a:schemeClr val="accent1"/>
                </a:solidFill>
              </a:defRPr>
            </a:lvl7pPr>
            <a:lvl8pPr lvl="7" algn="ctr">
              <a:lnSpc>
                <a:spcPct val="100000"/>
              </a:lnSpc>
              <a:spcBef>
                <a:spcPts val="0"/>
              </a:spcBef>
              <a:spcAft>
                <a:spcPts val="0"/>
              </a:spcAft>
              <a:buClr>
                <a:schemeClr val="accent1"/>
              </a:buClr>
              <a:buSzPts val="2100"/>
              <a:buNone/>
              <a:defRPr b="1" sz="2100">
                <a:solidFill>
                  <a:schemeClr val="accent1"/>
                </a:solidFill>
              </a:defRPr>
            </a:lvl8pPr>
            <a:lvl9pPr lvl="8" algn="ctr">
              <a:lnSpc>
                <a:spcPct val="100000"/>
              </a:lnSpc>
              <a:spcBef>
                <a:spcPts val="0"/>
              </a:spcBef>
              <a:spcAft>
                <a:spcPts val="0"/>
              </a:spcAft>
              <a:buClr>
                <a:schemeClr val="accent1"/>
              </a:buClr>
              <a:buSzPts val="2100"/>
              <a:buNone/>
              <a:defRPr b="1" sz="2100">
                <a:solidFill>
                  <a:schemeClr val="accen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240275"/>
            <a:ext cx="8520600" cy="19818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p:nvPr>
            <p:ph idx="1" type="body"/>
          </p:nvPr>
        </p:nvSpPr>
        <p:spPr>
          <a:xfrm>
            <a:off x="311700" y="33046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Clr>
                <a:schemeClr val="accent1"/>
              </a:buClr>
              <a:buSzPts val="1800"/>
              <a:buChar char="●"/>
              <a:defRPr>
                <a:solidFill>
                  <a:schemeClr val="accent1"/>
                </a:solidFill>
                <a:highlight>
                  <a:schemeClr val="dk1"/>
                </a:highlight>
              </a:defRPr>
            </a:lvl1pPr>
            <a:lvl2pPr indent="-317500" lvl="1" marL="914400" algn="ctr">
              <a:spcBef>
                <a:spcPts val="1600"/>
              </a:spcBef>
              <a:spcAft>
                <a:spcPts val="0"/>
              </a:spcAft>
              <a:buClr>
                <a:schemeClr val="accent1"/>
              </a:buClr>
              <a:buSzPts val="1400"/>
              <a:buChar char="○"/>
              <a:defRPr>
                <a:solidFill>
                  <a:schemeClr val="accent1"/>
                </a:solidFill>
                <a:highlight>
                  <a:schemeClr val="dk1"/>
                </a:highlight>
              </a:defRPr>
            </a:lvl2pPr>
            <a:lvl3pPr indent="-317500" lvl="2" marL="1371600" algn="ctr">
              <a:spcBef>
                <a:spcPts val="1600"/>
              </a:spcBef>
              <a:spcAft>
                <a:spcPts val="0"/>
              </a:spcAft>
              <a:buClr>
                <a:schemeClr val="accent1"/>
              </a:buClr>
              <a:buSzPts val="1400"/>
              <a:buChar char="■"/>
              <a:defRPr>
                <a:solidFill>
                  <a:schemeClr val="accent1"/>
                </a:solidFill>
                <a:highlight>
                  <a:schemeClr val="dk1"/>
                </a:highlight>
              </a:defRPr>
            </a:lvl3pPr>
            <a:lvl4pPr indent="-317500" lvl="3" marL="1828800" algn="ctr">
              <a:spcBef>
                <a:spcPts val="1600"/>
              </a:spcBef>
              <a:spcAft>
                <a:spcPts val="0"/>
              </a:spcAft>
              <a:buClr>
                <a:schemeClr val="accent1"/>
              </a:buClr>
              <a:buSzPts val="1400"/>
              <a:buChar char="●"/>
              <a:defRPr>
                <a:solidFill>
                  <a:schemeClr val="accent1"/>
                </a:solidFill>
                <a:highlight>
                  <a:schemeClr val="dk1"/>
                </a:highlight>
              </a:defRPr>
            </a:lvl4pPr>
            <a:lvl5pPr indent="-317500" lvl="4" marL="2286000" algn="ctr">
              <a:spcBef>
                <a:spcPts val="1600"/>
              </a:spcBef>
              <a:spcAft>
                <a:spcPts val="0"/>
              </a:spcAft>
              <a:buClr>
                <a:schemeClr val="accent1"/>
              </a:buClr>
              <a:buSzPts val="1400"/>
              <a:buChar char="○"/>
              <a:defRPr>
                <a:solidFill>
                  <a:schemeClr val="accent1"/>
                </a:solidFill>
                <a:highlight>
                  <a:schemeClr val="dk1"/>
                </a:highlight>
              </a:defRPr>
            </a:lvl5pPr>
            <a:lvl6pPr indent="-317500" lvl="5" marL="2743200" algn="ctr">
              <a:spcBef>
                <a:spcPts val="1600"/>
              </a:spcBef>
              <a:spcAft>
                <a:spcPts val="0"/>
              </a:spcAft>
              <a:buClr>
                <a:schemeClr val="accent1"/>
              </a:buClr>
              <a:buSzPts val="1400"/>
              <a:buChar char="■"/>
              <a:defRPr>
                <a:solidFill>
                  <a:schemeClr val="accent1"/>
                </a:solidFill>
                <a:highlight>
                  <a:schemeClr val="dk1"/>
                </a:highlight>
              </a:defRPr>
            </a:lvl6pPr>
            <a:lvl7pPr indent="-317500" lvl="6" marL="3200400" algn="ctr">
              <a:spcBef>
                <a:spcPts val="1600"/>
              </a:spcBef>
              <a:spcAft>
                <a:spcPts val="0"/>
              </a:spcAft>
              <a:buClr>
                <a:schemeClr val="accent1"/>
              </a:buClr>
              <a:buSzPts val="1400"/>
              <a:buChar char="●"/>
              <a:defRPr>
                <a:solidFill>
                  <a:schemeClr val="accent1"/>
                </a:solidFill>
                <a:highlight>
                  <a:schemeClr val="dk1"/>
                </a:highlight>
              </a:defRPr>
            </a:lvl7pPr>
            <a:lvl8pPr indent="-317500" lvl="7" marL="3657600" algn="ctr">
              <a:spcBef>
                <a:spcPts val="1600"/>
              </a:spcBef>
              <a:spcAft>
                <a:spcPts val="0"/>
              </a:spcAft>
              <a:buClr>
                <a:schemeClr val="accent1"/>
              </a:buClr>
              <a:buSzPts val="1400"/>
              <a:buChar char="○"/>
              <a:defRPr>
                <a:solidFill>
                  <a:schemeClr val="accent1"/>
                </a:solidFill>
                <a:highlight>
                  <a:schemeClr val="dk1"/>
                </a:highlight>
              </a:defRPr>
            </a:lvl8pPr>
            <a:lvl9pPr indent="-317500" lvl="8" marL="4114800" algn="ctr">
              <a:spcBef>
                <a:spcPts val="1600"/>
              </a:spcBef>
              <a:spcAft>
                <a:spcPts val="1600"/>
              </a:spcAft>
              <a:buClr>
                <a:schemeClr val="accent1"/>
              </a:buClr>
              <a:buSzPts val="1400"/>
              <a:buChar char="■"/>
              <a:defRPr>
                <a:solidFill>
                  <a:schemeClr val="accent1"/>
                </a:solidFill>
                <a:highlight>
                  <a:schemeClr val="dk1"/>
                </a:highlight>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sp>
        <p:nvSpPr>
          <p:cNvPr id="15" name="Google Shape;15;p3"/>
          <p:cNvSpPr txBox="1"/>
          <p:nvPr>
            <p:ph type="title"/>
          </p:nvPr>
        </p:nvSpPr>
        <p:spPr>
          <a:xfrm>
            <a:off x="2802750" y="802500"/>
            <a:ext cx="3538500" cy="3538500"/>
          </a:xfrm>
          <a:prstGeom prst="rect">
            <a:avLst/>
          </a:prstGeom>
          <a:solidFill>
            <a:srgbClr val="FFFFFF"/>
          </a:solidFill>
        </p:spPr>
        <p:txBody>
          <a:bodyPr anchorCtr="0" anchor="ctr"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19" name="Google Shape;19;p4"/>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3" name="Google Shape;23;p5"/>
          <p:cNvSpPr txBox="1"/>
          <p:nvPr>
            <p:ph idx="1" type="body"/>
          </p:nvPr>
        </p:nvSpPr>
        <p:spPr>
          <a:xfrm>
            <a:off x="311700" y="1228675"/>
            <a:ext cx="3999900" cy="3340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2" type="body"/>
          </p:nvPr>
        </p:nvSpPr>
        <p:spPr>
          <a:xfrm>
            <a:off x="4832400" y="1228675"/>
            <a:ext cx="3999900" cy="3340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04800" y="309350"/>
            <a:ext cx="8537700" cy="748200"/>
          </a:xfrm>
          <a:prstGeom prst="rect">
            <a:avLst/>
          </a:prstGeom>
        </p:spPr>
        <p:txBody>
          <a:bodyPr anchorCtr="0" anchor="t" bIns="91425" lIns="91425" spcFirstLastPara="1" rIns="91425" wrap="square" tIns="91425">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p:txBody>
      </p:sp>
      <p:sp>
        <p:nvSpPr>
          <p:cNvPr id="31" name="Google Shape;31;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4"/>
        </a:solidFill>
      </p:bgPr>
    </p:bg>
    <p:spTree>
      <p:nvGrpSpPr>
        <p:cNvPr id="33" name="Shape 33"/>
        <p:cNvGrpSpPr/>
        <p:nvPr/>
      </p:nvGrpSpPr>
      <p:grpSpPr>
        <a:xfrm>
          <a:off x="0" y="0"/>
          <a:ext cx="0" cy="0"/>
          <a:chOff x="0" y="0"/>
          <a:chExt cx="0" cy="0"/>
        </a:xfrm>
      </p:grpSpPr>
      <p:sp>
        <p:nvSpPr>
          <p:cNvPr id="34" name="Google Shape;34;p8"/>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 name="Google Shape;38;p9"/>
          <p:cNvCxnSpPr/>
          <p:nvPr/>
        </p:nvCxnSpPr>
        <p:spPr>
          <a:xfrm>
            <a:off x="5029675" y="4495500"/>
            <a:ext cx="468300" cy="0"/>
          </a:xfrm>
          <a:prstGeom prst="straightConnector1">
            <a:avLst/>
          </a:prstGeom>
          <a:noFill/>
          <a:ln cap="flat" cmpd="sng" w="28575">
            <a:solidFill>
              <a:schemeClr val="lt1"/>
            </a:solidFill>
            <a:prstDash val="solid"/>
            <a:round/>
            <a:headEnd len="sm" w="sm" type="none"/>
            <a:tailEnd len="sm" w="sm" type="none"/>
          </a:ln>
        </p:spPr>
      </p:cxnSp>
      <p:sp>
        <p:nvSpPr>
          <p:cNvPr id="39" name="Google Shape;39;p9"/>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40" name="Google Shape;40;p9"/>
          <p:cNvSpPr txBox="1"/>
          <p:nvPr>
            <p:ph idx="1" type="subTitle"/>
          </p:nvPr>
        </p:nvSpPr>
        <p:spPr>
          <a:xfrm>
            <a:off x="265500" y="2845223"/>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1" name="Google Shape;41;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accent1"/>
              </a:buClr>
              <a:buSzPts val="1800"/>
              <a:buChar char="●"/>
              <a:defRPr>
                <a:solidFill>
                  <a:schemeClr val="accent1"/>
                </a:solidFill>
                <a:highlight>
                  <a:schemeClr val="lt1"/>
                </a:highlight>
              </a:defRPr>
            </a:lvl1pPr>
            <a:lvl2pPr indent="-317500" lvl="1" marL="914400">
              <a:spcBef>
                <a:spcPts val="1600"/>
              </a:spcBef>
              <a:spcAft>
                <a:spcPts val="0"/>
              </a:spcAft>
              <a:buClr>
                <a:schemeClr val="accent1"/>
              </a:buClr>
              <a:buSzPts val="1400"/>
              <a:buChar char="○"/>
              <a:defRPr>
                <a:solidFill>
                  <a:schemeClr val="accent1"/>
                </a:solidFill>
                <a:highlight>
                  <a:schemeClr val="lt1"/>
                </a:highlight>
              </a:defRPr>
            </a:lvl2pPr>
            <a:lvl3pPr indent="-317500" lvl="2" marL="1371600">
              <a:spcBef>
                <a:spcPts val="1600"/>
              </a:spcBef>
              <a:spcAft>
                <a:spcPts val="0"/>
              </a:spcAft>
              <a:buClr>
                <a:schemeClr val="accent1"/>
              </a:buClr>
              <a:buSzPts val="1400"/>
              <a:buChar char="■"/>
              <a:defRPr>
                <a:solidFill>
                  <a:schemeClr val="accent1"/>
                </a:solidFill>
                <a:highlight>
                  <a:schemeClr val="lt1"/>
                </a:highlight>
              </a:defRPr>
            </a:lvl3pPr>
            <a:lvl4pPr indent="-317500" lvl="3" marL="1828800">
              <a:spcBef>
                <a:spcPts val="1600"/>
              </a:spcBef>
              <a:spcAft>
                <a:spcPts val="0"/>
              </a:spcAft>
              <a:buClr>
                <a:schemeClr val="accent1"/>
              </a:buClr>
              <a:buSzPts val="1400"/>
              <a:buChar char="●"/>
              <a:defRPr>
                <a:solidFill>
                  <a:schemeClr val="accent1"/>
                </a:solidFill>
                <a:highlight>
                  <a:schemeClr val="lt1"/>
                </a:highlight>
              </a:defRPr>
            </a:lvl4pPr>
            <a:lvl5pPr indent="-317500" lvl="4" marL="2286000">
              <a:spcBef>
                <a:spcPts val="1600"/>
              </a:spcBef>
              <a:spcAft>
                <a:spcPts val="0"/>
              </a:spcAft>
              <a:buClr>
                <a:schemeClr val="accent1"/>
              </a:buClr>
              <a:buSzPts val="1400"/>
              <a:buChar char="○"/>
              <a:defRPr>
                <a:solidFill>
                  <a:schemeClr val="accent1"/>
                </a:solidFill>
                <a:highlight>
                  <a:schemeClr val="lt1"/>
                </a:highlight>
              </a:defRPr>
            </a:lvl5pPr>
            <a:lvl6pPr indent="-317500" lvl="5" marL="2743200">
              <a:spcBef>
                <a:spcPts val="1600"/>
              </a:spcBef>
              <a:spcAft>
                <a:spcPts val="0"/>
              </a:spcAft>
              <a:buClr>
                <a:schemeClr val="accent1"/>
              </a:buClr>
              <a:buSzPts val="1400"/>
              <a:buChar char="■"/>
              <a:defRPr>
                <a:solidFill>
                  <a:schemeClr val="accent1"/>
                </a:solidFill>
                <a:highlight>
                  <a:schemeClr val="lt1"/>
                </a:highlight>
              </a:defRPr>
            </a:lvl6pPr>
            <a:lvl7pPr indent="-317500" lvl="6" marL="3200400">
              <a:spcBef>
                <a:spcPts val="1600"/>
              </a:spcBef>
              <a:spcAft>
                <a:spcPts val="0"/>
              </a:spcAft>
              <a:buClr>
                <a:schemeClr val="accent1"/>
              </a:buClr>
              <a:buSzPts val="1400"/>
              <a:buChar char="●"/>
              <a:defRPr>
                <a:solidFill>
                  <a:schemeClr val="accent1"/>
                </a:solidFill>
                <a:highlight>
                  <a:schemeClr val="lt1"/>
                </a:highlight>
              </a:defRPr>
            </a:lvl7pPr>
            <a:lvl8pPr indent="-317500" lvl="7" marL="3657600">
              <a:spcBef>
                <a:spcPts val="1600"/>
              </a:spcBef>
              <a:spcAft>
                <a:spcPts val="0"/>
              </a:spcAft>
              <a:buClr>
                <a:schemeClr val="accent1"/>
              </a:buClr>
              <a:buSzPts val="1400"/>
              <a:buChar char="○"/>
              <a:defRPr>
                <a:solidFill>
                  <a:schemeClr val="accent1"/>
                </a:solidFill>
                <a:highlight>
                  <a:schemeClr val="lt1"/>
                </a:highlight>
              </a:defRPr>
            </a:lvl8pPr>
            <a:lvl9pPr indent="-317500" lvl="8" marL="4114800">
              <a:spcBef>
                <a:spcPts val="1600"/>
              </a:spcBef>
              <a:spcAft>
                <a:spcPts val="1600"/>
              </a:spcAft>
              <a:buClr>
                <a:schemeClr val="accent1"/>
              </a:buClr>
              <a:buSzPts val="1400"/>
              <a:buChar char="■"/>
              <a:defRPr>
                <a:solidFill>
                  <a:schemeClr val="accent1"/>
                </a:solidFill>
                <a:highlight>
                  <a:schemeClr val="lt1"/>
                </a:highlight>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9500" y="423057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accent1"/>
              </a:buClr>
              <a:buSzPts val="2400"/>
              <a:buFont typeface="Amatic SC"/>
              <a:buNone/>
              <a:defRPr b="1" sz="2400">
                <a:solidFill>
                  <a:schemeClr val="accent1"/>
                </a:solidFill>
                <a:latin typeface="Amatic SC"/>
                <a:ea typeface="Amatic SC"/>
                <a:cs typeface="Amatic SC"/>
                <a:sym typeface="Amatic SC"/>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each-day">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9pPr>
          </a:lstStyle>
          <a:p/>
        </p:txBody>
      </p:sp>
      <p:sp>
        <p:nvSpPr>
          <p:cNvPr id="7" name="Google Shape;7;p1"/>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indent="-317500" lvl="2" marL="13716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indent="-317500" lvl="3" marL="18288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indent="-317500" lvl="4" marL="22860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indent="-317500" lvl="5" marL="27432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indent="-317500" lvl="6" marL="32004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indent="-317500" lvl="7" marL="36576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indent="-317500" lvl="8" marL="41148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www.youtube.com/watch?v=8SI73-Ka51E" TargetMode="External"/><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www.nationalgeographic.com/news/2013/02/how-owls-twist-heads-almost-360-degrees/"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9.png"/><Relationship Id="rId4" Type="http://schemas.openxmlformats.org/officeDocument/2006/relationships/image" Target="../media/image16.png"/><Relationship Id="rId5"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www.youtube.com/watch?v=d_FEaFgJyfA" TargetMode="External"/><Relationship Id="rId4" Type="http://schemas.openxmlformats.org/officeDocument/2006/relationships/image" Target="../media/image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5.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0.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https://www.allaboutbirds.org/guide/Great_Horned_Owl/sound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3.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hyperlink" Target="http://www.youtube.com/watch?v=bt3X8MJgJWo" TargetMode="External"/><Relationship Id="rId4" Type="http://schemas.openxmlformats.org/officeDocument/2006/relationships/image" Target="../media/image1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 name="Shape 55"/>
        <p:cNvGrpSpPr/>
        <p:nvPr/>
      </p:nvGrpSpPr>
      <p:grpSpPr>
        <a:xfrm>
          <a:off x="0" y="0"/>
          <a:ext cx="0" cy="0"/>
          <a:chOff x="0" y="0"/>
          <a:chExt cx="0" cy="0"/>
        </a:xfrm>
      </p:grpSpPr>
      <p:sp>
        <p:nvSpPr>
          <p:cNvPr id="56" name="Google Shape;56;p13"/>
          <p:cNvSpPr txBox="1"/>
          <p:nvPr>
            <p:ph idx="1" type="body"/>
          </p:nvPr>
        </p:nvSpPr>
        <p:spPr>
          <a:xfrm>
            <a:off x="311700" y="901650"/>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000000"/>
                </a:solidFill>
                <a:latin typeface="Arial"/>
                <a:ea typeface="Arial"/>
                <a:cs typeface="Arial"/>
                <a:sym typeface="Arial"/>
              </a:rPr>
              <a:t>Today you will become experts on great horned owl adaptation. Take notes along the way using the blank Adaptation Sheet. Read the questions on the powerpoint and discuss your ideas. Use the pictures and videos to help guide your answers. Then read the facts and don’t forget to write down some notes on the owl adaptation sheet!</a:t>
            </a:r>
            <a:endParaRPr sz="2800">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sp>
        <p:nvSpPr>
          <p:cNvPr id="119" name="Google Shape;119;p22"/>
          <p:cNvSpPr txBox="1"/>
          <p:nvPr>
            <p:ph type="title"/>
          </p:nvPr>
        </p:nvSpPr>
        <p:spPr>
          <a:xfrm>
            <a:off x="311700" y="0"/>
            <a:ext cx="8520600" cy="801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How does an Owl’s Hearing Work?</a:t>
            </a:r>
            <a:endParaRPr/>
          </a:p>
        </p:txBody>
      </p:sp>
      <p:pic>
        <p:nvPicPr>
          <p:cNvPr descr="Cold weather and a blanket of snow force a barn owl to hunt in the day but how does an owl hunt when the food is hiding? Luckily the owl has another super power in her armoury...&#10;&#10;Taken from Super Powered Owls.&#10;&#10;Subscribe to BBC Earth: http://bit.ly/BBCEarthSubBBC Earth YouTube Channel: http://www.youtube.com/BBCEarth&#10;&#10;BBC Earth Facebook http://www.facebook.com/bbcearth (ex-UK only)&#10;BBC Earth Twitter http://www.twitter.com/bbcearth&#10;&#10;Visit http://www.bbc.com/earth/world for all the latest animal news and wildlife videos&#10;&#10;Subscribe: http://bit.ly/BBCEarthSub&#10;&#10;WATCH MORE:&#10;New on Earth: https://bit.ly/2M3La96&#10;Oceanscapes: https://bit.ly/2Hmd2kZ&#10;Wild Thailand: https://bit.ly/2kR7lmh&#10;&#10;Welcome to BBC EARTH! The world is an amazing place full of stories, beauty and natural wonder. Here you'll find 50 years worth of astounding, entertaining, thought-provoking and educational natural history content.&#10;&#10;Want to share your views with the team? Join our BBC Studios Voice: https://www.bbcstudiosvoice.com/register&#10;&#10;This is a commercial channel from BBC Studios. Service &amp; Feedback https://www.bbcstudios.com/contact/contact-us/" id="120" name="Google Shape;120;p22" title="How Does An Owl's Hearing Work? | Super Powered Owls | BBC">
            <a:hlinkClick r:id="rId3"/>
          </p:cNvPr>
          <p:cNvPicPr preferRelativeResize="0"/>
          <p:nvPr/>
        </p:nvPicPr>
        <p:blipFill>
          <a:blip r:embed="rId4">
            <a:alphaModFix/>
          </a:blip>
          <a:stretch>
            <a:fillRect/>
          </a:stretch>
        </p:blipFill>
        <p:spPr>
          <a:xfrm>
            <a:off x="1825225" y="704175"/>
            <a:ext cx="5670625" cy="42529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 name="Shape 124"/>
        <p:cNvGrpSpPr/>
        <p:nvPr/>
      </p:nvGrpSpPr>
      <p:grpSpPr>
        <a:xfrm>
          <a:off x="0" y="0"/>
          <a:ext cx="0" cy="0"/>
          <a:chOff x="0" y="0"/>
          <a:chExt cx="0" cy="0"/>
        </a:xfrm>
      </p:grpSpPr>
      <p:sp>
        <p:nvSpPr>
          <p:cNvPr id="125" name="Google Shape;125;p23"/>
          <p:cNvSpPr txBox="1"/>
          <p:nvPr>
            <p:ph type="title"/>
          </p:nvPr>
        </p:nvSpPr>
        <p:spPr>
          <a:xfrm>
            <a:off x="311700" y="139425"/>
            <a:ext cx="8520600" cy="801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rial"/>
                <a:ea typeface="Arial"/>
                <a:cs typeface="Arial"/>
                <a:sym typeface="Arial"/>
              </a:rPr>
              <a:t>Neck/Head Rotation</a:t>
            </a:r>
            <a:endParaRPr>
              <a:latin typeface="Arial"/>
              <a:ea typeface="Arial"/>
              <a:cs typeface="Arial"/>
              <a:sym typeface="Arial"/>
            </a:endParaRPr>
          </a:p>
        </p:txBody>
      </p:sp>
      <p:sp>
        <p:nvSpPr>
          <p:cNvPr id="126" name="Google Shape;126;p23"/>
          <p:cNvSpPr txBox="1"/>
          <p:nvPr>
            <p:ph idx="1" type="body"/>
          </p:nvPr>
        </p:nvSpPr>
        <p:spPr>
          <a:xfrm>
            <a:off x="388475" y="940425"/>
            <a:ext cx="7656900" cy="28980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0000"/>
              </a:buClr>
              <a:buSzPts val="2400"/>
              <a:buFont typeface="Arial"/>
              <a:buChar char="●"/>
            </a:pPr>
            <a:r>
              <a:rPr lang="en" sz="2400">
                <a:solidFill>
                  <a:srgbClr val="000000"/>
                </a:solidFill>
                <a:latin typeface="Arial"/>
                <a:ea typeface="Arial"/>
                <a:cs typeface="Arial"/>
                <a:sym typeface="Arial"/>
              </a:rPr>
              <a:t>How far can you turn your head (carefully!)?</a:t>
            </a:r>
            <a:endParaRPr sz="24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2400">
              <a:solidFill>
                <a:srgbClr val="000000"/>
              </a:solidFill>
              <a:latin typeface="Arial"/>
              <a:ea typeface="Arial"/>
              <a:cs typeface="Arial"/>
              <a:sym typeface="Arial"/>
            </a:endParaRPr>
          </a:p>
          <a:p>
            <a:pPr indent="-381000" lvl="0" marL="457200" rtl="0" algn="l">
              <a:lnSpc>
                <a:spcPct val="100000"/>
              </a:lnSpc>
              <a:spcBef>
                <a:spcPts val="0"/>
              </a:spcBef>
              <a:spcAft>
                <a:spcPts val="0"/>
              </a:spcAft>
              <a:buClr>
                <a:srgbClr val="000000"/>
              </a:buClr>
              <a:buSzPts val="2400"/>
              <a:buFont typeface="Arial"/>
              <a:buChar char="●"/>
            </a:pPr>
            <a:r>
              <a:rPr lang="en" sz="2400">
                <a:solidFill>
                  <a:srgbClr val="000000"/>
                </a:solidFill>
                <a:latin typeface="Arial"/>
                <a:ea typeface="Arial"/>
                <a:cs typeface="Arial"/>
                <a:sym typeface="Arial"/>
              </a:rPr>
              <a:t>Owls can turn their head </a:t>
            </a:r>
            <a:r>
              <a:rPr lang="en" sz="2400">
                <a:solidFill>
                  <a:srgbClr val="000000"/>
                </a:solidFill>
                <a:latin typeface="Arial"/>
                <a:ea typeface="Arial"/>
                <a:cs typeface="Arial"/>
                <a:sym typeface="Arial"/>
              </a:rPr>
              <a:t>270 degrees</a:t>
            </a:r>
            <a:r>
              <a:rPr lang="en" sz="2400">
                <a:solidFill>
                  <a:srgbClr val="000000"/>
                </a:solidFill>
                <a:latin typeface="Arial"/>
                <a:ea typeface="Arial"/>
                <a:cs typeface="Arial"/>
                <a:sym typeface="Arial"/>
              </a:rPr>
              <a:t> in each direction - how do you think they can do this?</a:t>
            </a:r>
            <a:endParaRPr sz="24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2400">
              <a:solidFill>
                <a:srgbClr val="000000"/>
              </a:solidFill>
              <a:latin typeface="Arial"/>
              <a:ea typeface="Arial"/>
              <a:cs typeface="Arial"/>
              <a:sym typeface="Arial"/>
            </a:endParaRPr>
          </a:p>
          <a:p>
            <a:pPr indent="-381000" lvl="0" marL="457200" rtl="0" algn="l">
              <a:lnSpc>
                <a:spcPct val="100000"/>
              </a:lnSpc>
              <a:spcBef>
                <a:spcPts val="0"/>
              </a:spcBef>
              <a:spcAft>
                <a:spcPts val="0"/>
              </a:spcAft>
              <a:buClr>
                <a:srgbClr val="000000"/>
              </a:buClr>
              <a:buSzPts val="2400"/>
              <a:buFont typeface="Arial"/>
              <a:buChar char="●"/>
            </a:pPr>
            <a:r>
              <a:rPr lang="en" sz="2400">
                <a:solidFill>
                  <a:srgbClr val="000000"/>
                </a:solidFill>
                <a:latin typeface="Arial"/>
                <a:ea typeface="Arial"/>
                <a:cs typeface="Arial"/>
                <a:sym typeface="Arial"/>
              </a:rPr>
              <a:t>How does the ability to </a:t>
            </a:r>
            <a:endParaRPr sz="24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2400">
                <a:solidFill>
                  <a:srgbClr val="000000"/>
                </a:solidFill>
                <a:latin typeface="Arial"/>
                <a:ea typeface="Arial"/>
                <a:cs typeface="Arial"/>
                <a:sym typeface="Arial"/>
              </a:rPr>
              <a:t>turn their head help an owl survive?</a:t>
            </a:r>
            <a:endParaRPr sz="2400"/>
          </a:p>
        </p:txBody>
      </p:sp>
      <p:pic>
        <p:nvPicPr>
          <p:cNvPr id="127" name="Google Shape;127;p23"/>
          <p:cNvPicPr preferRelativeResize="0"/>
          <p:nvPr/>
        </p:nvPicPr>
        <p:blipFill rotWithShape="1">
          <a:blip r:embed="rId3">
            <a:alphaModFix/>
          </a:blip>
          <a:srcRect b="0" l="3373" r="16881" t="0"/>
          <a:stretch/>
        </p:blipFill>
        <p:spPr>
          <a:xfrm>
            <a:off x="5603775" y="2571750"/>
            <a:ext cx="3309925" cy="2340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 name="Shape 131"/>
        <p:cNvGrpSpPr/>
        <p:nvPr/>
      </p:nvGrpSpPr>
      <p:grpSpPr>
        <a:xfrm>
          <a:off x="0" y="0"/>
          <a:ext cx="0" cy="0"/>
          <a:chOff x="0" y="0"/>
          <a:chExt cx="0" cy="0"/>
        </a:xfrm>
      </p:grpSpPr>
      <p:sp>
        <p:nvSpPr>
          <p:cNvPr id="132" name="Google Shape;132;p24"/>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rial"/>
                <a:ea typeface="Arial"/>
                <a:cs typeface="Arial"/>
                <a:sym typeface="Arial"/>
              </a:rPr>
              <a:t>Neck/Head Rotation</a:t>
            </a:r>
            <a:endParaRPr>
              <a:latin typeface="Arial"/>
              <a:ea typeface="Arial"/>
              <a:cs typeface="Arial"/>
              <a:sym typeface="Arial"/>
            </a:endParaRPr>
          </a:p>
        </p:txBody>
      </p:sp>
      <p:sp>
        <p:nvSpPr>
          <p:cNvPr id="133" name="Google Shape;133;p24"/>
          <p:cNvSpPr txBox="1"/>
          <p:nvPr>
            <p:ph idx="1" type="body"/>
          </p:nvPr>
        </p:nvSpPr>
        <p:spPr>
          <a:xfrm>
            <a:off x="357600" y="3451025"/>
            <a:ext cx="8520600" cy="9798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rgbClr val="000000"/>
              </a:buClr>
              <a:buSzPts val="2000"/>
              <a:buFont typeface="Arial"/>
              <a:buChar char="●"/>
            </a:pPr>
            <a:r>
              <a:rPr lang="en" sz="2000">
                <a:solidFill>
                  <a:srgbClr val="000000"/>
                </a:solidFill>
                <a:latin typeface="Arial"/>
                <a:ea typeface="Arial"/>
                <a:cs typeface="Arial"/>
                <a:sym typeface="Arial"/>
              </a:rPr>
              <a:t>Watch this</a:t>
            </a:r>
            <a:r>
              <a:rPr lang="en" sz="2000">
                <a:solidFill>
                  <a:srgbClr val="0000FF"/>
                </a:solidFill>
                <a:latin typeface="Arial"/>
                <a:ea typeface="Arial"/>
                <a:cs typeface="Arial"/>
                <a:sym typeface="Arial"/>
              </a:rPr>
              <a:t> </a:t>
            </a:r>
            <a:r>
              <a:rPr lang="en" sz="2000" u="sng">
                <a:solidFill>
                  <a:srgbClr val="0000FF"/>
                </a:solidFill>
                <a:latin typeface="Arial"/>
                <a:ea typeface="Arial"/>
                <a:cs typeface="Arial"/>
                <a:sym typeface="Arial"/>
                <a:hlinkClick r:id="rId3"/>
              </a:rPr>
              <a:t>video</a:t>
            </a:r>
            <a:r>
              <a:rPr lang="en" sz="2000">
                <a:solidFill>
                  <a:srgbClr val="0000FF"/>
                </a:solidFill>
                <a:latin typeface="Arial"/>
                <a:ea typeface="Arial"/>
                <a:cs typeface="Arial"/>
                <a:sym typeface="Arial"/>
              </a:rPr>
              <a:t> </a:t>
            </a:r>
            <a:r>
              <a:rPr lang="en" sz="2000">
                <a:solidFill>
                  <a:srgbClr val="000000"/>
                </a:solidFill>
                <a:latin typeface="Arial"/>
                <a:ea typeface="Arial"/>
                <a:cs typeface="Arial"/>
                <a:sym typeface="Arial"/>
              </a:rPr>
              <a:t>to learn more about how and why they turn their heads so far around </a:t>
            </a:r>
            <a:endParaRPr sz="2000">
              <a:solidFill>
                <a:srgbClr val="000000"/>
              </a:solidFill>
            </a:endParaRPr>
          </a:p>
        </p:txBody>
      </p:sp>
      <p:sp>
        <p:nvSpPr>
          <p:cNvPr id="134" name="Google Shape;134;p24"/>
          <p:cNvSpPr txBox="1"/>
          <p:nvPr/>
        </p:nvSpPr>
        <p:spPr>
          <a:xfrm>
            <a:off x="265800" y="1093850"/>
            <a:ext cx="8612400" cy="2226300"/>
          </a:xfrm>
          <a:prstGeom prst="rect">
            <a:avLst/>
          </a:prstGeom>
          <a:noFill/>
          <a:ln>
            <a:noFill/>
          </a:ln>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SzPts val="2000"/>
              <a:buChar char="●"/>
            </a:pPr>
            <a:r>
              <a:rPr lang="en" sz="2000"/>
              <a:t>We can only rotate our heads around 80 degrees...but owls are able to rotate their heads 270 degrees in both directions! How? Great horned owls have </a:t>
            </a:r>
            <a:r>
              <a:rPr i="1" lang="en" sz="2000"/>
              <a:t>14 neck bones</a:t>
            </a:r>
            <a:r>
              <a:rPr lang="en" sz="2000"/>
              <a:t> - twice the number that we have. Their eyes are locked in place and don’t move like ours do, but their special ability to rotate their head more than halfway around their body helps owls see things behind them!</a:t>
            </a:r>
            <a:endParaRPr>
              <a:latin typeface="Source Code Pro"/>
              <a:ea typeface="Source Code Pro"/>
              <a:cs typeface="Source Code Pro"/>
              <a:sym typeface="Source Code Pr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
                                        </p:tgtEl>
                                        <p:attrNameLst>
                                          <p:attrName>style.visibility</p:attrName>
                                        </p:attrNameLst>
                                      </p:cBhvr>
                                      <p:to>
                                        <p:strVal val="visible"/>
                                      </p:to>
                                    </p:set>
                                    <p:animEffect filter="fade" transition="in">
                                      <p:cBhvr>
                                        <p:cTn dur="1000"/>
                                        <p:tgtEl>
                                          <p:spTgt spid="1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sp>
        <p:nvSpPr>
          <p:cNvPr id="139" name="Google Shape;139;p25"/>
          <p:cNvSpPr txBox="1"/>
          <p:nvPr>
            <p:ph type="title"/>
          </p:nvPr>
        </p:nvSpPr>
        <p:spPr>
          <a:xfrm>
            <a:off x="5847675" y="1056250"/>
            <a:ext cx="2923200" cy="303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14 bones in the owl’s neck allow it to turn 270°</a:t>
            </a:r>
            <a:endParaRPr/>
          </a:p>
        </p:txBody>
      </p:sp>
      <p:pic>
        <p:nvPicPr>
          <p:cNvPr id="140" name="Google Shape;140;p25"/>
          <p:cNvPicPr preferRelativeResize="0"/>
          <p:nvPr/>
        </p:nvPicPr>
        <p:blipFill>
          <a:blip r:embed="rId3">
            <a:alphaModFix/>
          </a:blip>
          <a:stretch>
            <a:fillRect/>
          </a:stretch>
        </p:blipFill>
        <p:spPr>
          <a:xfrm>
            <a:off x="458550" y="132001"/>
            <a:ext cx="5052350" cy="49128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 name="Shape 144"/>
        <p:cNvGrpSpPr/>
        <p:nvPr/>
      </p:nvGrpSpPr>
      <p:grpSpPr>
        <a:xfrm>
          <a:off x="0" y="0"/>
          <a:ext cx="0" cy="0"/>
          <a:chOff x="0" y="0"/>
          <a:chExt cx="0" cy="0"/>
        </a:xfrm>
      </p:grpSpPr>
      <p:sp>
        <p:nvSpPr>
          <p:cNvPr id="145" name="Google Shape;145;p26"/>
          <p:cNvSpPr txBox="1"/>
          <p:nvPr>
            <p:ph type="title"/>
          </p:nvPr>
        </p:nvSpPr>
        <p:spPr>
          <a:xfrm>
            <a:off x="449475" y="308150"/>
            <a:ext cx="8520600" cy="801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rial"/>
                <a:ea typeface="Arial"/>
                <a:cs typeface="Arial"/>
                <a:sym typeface="Arial"/>
              </a:rPr>
              <a:t>Beak</a:t>
            </a:r>
            <a:endParaRPr>
              <a:latin typeface="Arial"/>
              <a:ea typeface="Arial"/>
              <a:cs typeface="Arial"/>
              <a:sym typeface="Arial"/>
            </a:endParaRPr>
          </a:p>
        </p:txBody>
      </p:sp>
      <p:sp>
        <p:nvSpPr>
          <p:cNvPr id="146" name="Google Shape;146;p26"/>
          <p:cNvSpPr txBox="1"/>
          <p:nvPr>
            <p:ph idx="1" type="body"/>
          </p:nvPr>
        </p:nvSpPr>
        <p:spPr>
          <a:xfrm>
            <a:off x="238575" y="1451325"/>
            <a:ext cx="4708200" cy="27093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0000"/>
              </a:buClr>
              <a:buSzPts val="2400"/>
              <a:buFont typeface="Arial"/>
              <a:buChar char="●"/>
            </a:pPr>
            <a:r>
              <a:rPr lang="en" sz="2400">
                <a:solidFill>
                  <a:srgbClr val="000000"/>
                </a:solidFill>
                <a:latin typeface="Arial"/>
                <a:ea typeface="Arial"/>
                <a:cs typeface="Arial"/>
                <a:sym typeface="Arial"/>
              </a:rPr>
              <a:t>What do you notice about the size and shape of the great horned owl’s beak?</a:t>
            </a:r>
            <a:endParaRPr sz="2400">
              <a:solidFill>
                <a:srgbClr val="000000"/>
              </a:solidFill>
              <a:latin typeface="Arial"/>
              <a:ea typeface="Arial"/>
              <a:cs typeface="Arial"/>
              <a:sym typeface="Arial"/>
            </a:endParaRPr>
          </a:p>
          <a:p>
            <a:pPr indent="-381000" lvl="0" marL="457200" rtl="0" algn="l">
              <a:lnSpc>
                <a:spcPct val="100000"/>
              </a:lnSpc>
              <a:spcBef>
                <a:spcPts val="0"/>
              </a:spcBef>
              <a:spcAft>
                <a:spcPts val="0"/>
              </a:spcAft>
              <a:buClr>
                <a:srgbClr val="000000"/>
              </a:buClr>
              <a:buSzPts val="2400"/>
              <a:buFont typeface="Arial"/>
              <a:buChar char="●"/>
            </a:pPr>
            <a:r>
              <a:rPr lang="en" sz="2400">
                <a:solidFill>
                  <a:srgbClr val="000000"/>
                </a:solidFill>
                <a:latin typeface="Arial"/>
                <a:ea typeface="Arial"/>
                <a:cs typeface="Arial"/>
                <a:sym typeface="Arial"/>
              </a:rPr>
              <a:t>What do you think they use their beak for?</a:t>
            </a:r>
            <a:endParaRPr sz="2400">
              <a:solidFill>
                <a:srgbClr val="000000"/>
              </a:solidFill>
              <a:latin typeface="Arial"/>
              <a:ea typeface="Arial"/>
              <a:cs typeface="Arial"/>
              <a:sym typeface="Arial"/>
            </a:endParaRPr>
          </a:p>
          <a:p>
            <a:pPr indent="-381000" lvl="0" marL="457200" rtl="0" algn="l">
              <a:lnSpc>
                <a:spcPct val="100000"/>
              </a:lnSpc>
              <a:spcBef>
                <a:spcPts val="0"/>
              </a:spcBef>
              <a:spcAft>
                <a:spcPts val="0"/>
              </a:spcAft>
              <a:buClr>
                <a:srgbClr val="000000"/>
              </a:buClr>
              <a:buSzPts val="2400"/>
              <a:buFont typeface="Arial"/>
              <a:buChar char="●"/>
            </a:pPr>
            <a:r>
              <a:rPr lang="en" sz="2400">
                <a:solidFill>
                  <a:srgbClr val="000000"/>
                </a:solidFill>
                <a:latin typeface="Arial"/>
                <a:ea typeface="Arial"/>
                <a:cs typeface="Arial"/>
                <a:sym typeface="Arial"/>
              </a:rPr>
              <a:t>How do you think owls use their sense of smell?</a:t>
            </a:r>
            <a:endParaRPr sz="24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24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2400">
              <a:solidFill>
                <a:srgbClr val="000000"/>
              </a:solidFill>
              <a:latin typeface="Arial"/>
              <a:ea typeface="Arial"/>
              <a:cs typeface="Arial"/>
              <a:sym typeface="Arial"/>
            </a:endParaRPr>
          </a:p>
        </p:txBody>
      </p:sp>
      <p:pic>
        <p:nvPicPr>
          <p:cNvPr id="147" name="Google Shape;147;p26"/>
          <p:cNvPicPr preferRelativeResize="0"/>
          <p:nvPr/>
        </p:nvPicPr>
        <p:blipFill rotWithShape="1">
          <a:blip r:embed="rId3">
            <a:alphaModFix/>
          </a:blip>
          <a:srcRect b="0" l="32560" r="0" t="0"/>
          <a:stretch/>
        </p:blipFill>
        <p:spPr>
          <a:xfrm>
            <a:off x="4946763" y="1451325"/>
            <a:ext cx="4023312" cy="33402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sp>
        <p:nvSpPr>
          <p:cNvPr id="152" name="Google Shape;152;p27"/>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rial"/>
                <a:ea typeface="Arial"/>
                <a:cs typeface="Arial"/>
                <a:sym typeface="Arial"/>
              </a:rPr>
              <a:t>Beak</a:t>
            </a:r>
            <a:endParaRPr>
              <a:latin typeface="Arial"/>
              <a:ea typeface="Arial"/>
              <a:cs typeface="Arial"/>
              <a:sym typeface="Arial"/>
            </a:endParaRPr>
          </a:p>
        </p:txBody>
      </p:sp>
      <p:sp>
        <p:nvSpPr>
          <p:cNvPr id="153" name="Google Shape;153;p27"/>
          <p:cNvSpPr txBox="1"/>
          <p:nvPr>
            <p:ph idx="1" type="body"/>
          </p:nvPr>
        </p:nvSpPr>
        <p:spPr>
          <a:xfrm>
            <a:off x="311700" y="1093850"/>
            <a:ext cx="8520600" cy="8010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0000"/>
              </a:buClr>
              <a:buSzPts val="2400"/>
              <a:buFont typeface="Arial"/>
              <a:buChar char="●"/>
            </a:pPr>
            <a:r>
              <a:rPr lang="en" sz="2400">
                <a:solidFill>
                  <a:srgbClr val="000000"/>
                </a:solidFill>
                <a:latin typeface="Arial"/>
                <a:ea typeface="Arial"/>
                <a:cs typeface="Arial"/>
                <a:sym typeface="Arial"/>
              </a:rPr>
              <a:t>This owl has a downward-facing beak that is hooked at the end. </a:t>
            </a:r>
            <a:endParaRPr sz="2400">
              <a:solidFill>
                <a:srgbClr val="000000"/>
              </a:solidFill>
              <a:latin typeface="Arial"/>
              <a:ea typeface="Arial"/>
              <a:cs typeface="Arial"/>
              <a:sym typeface="Arial"/>
            </a:endParaRPr>
          </a:p>
          <a:p>
            <a:pPr indent="0" lvl="0" marL="457200" rtl="0" algn="l">
              <a:lnSpc>
                <a:spcPct val="100000"/>
              </a:lnSpc>
              <a:spcBef>
                <a:spcPts val="0"/>
              </a:spcBef>
              <a:spcAft>
                <a:spcPts val="0"/>
              </a:spcAft>
              <a:buNone/>
            </a:pPr>
            <a:r>
              <a:t/>
            </a:r>
            <a:endParaRPr sz="2400"/>
          </a:p>
        </p:txBody>
      </p:sp>
      <p:sp>
        <p:nvSpPr>
          <p:cNvPr id="154" name="Google Shape;154;p27"/>
          <p:cNvSpPr txBox="1"/>
          <p:nvPr/>
        </p:nvSpPr>
        <p:spPr>
          <a:xfrm>
            <a:off x="311700" y="2005350"/>
            <a:ext cx="7893300" cy="8559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Font typeface="Arial"/>
              <a:buChar char="●"/>
            </a:pPr>
            <a:r>
              <a:rPr lang="en" sz="2400"/>
              <a:t>Their beaks are adapted for ripping and tearing meat.</a:t>
            </a:r>
            <a:endParaRPr>
              <a:latin typeface="Source Code Pro"/>
              <a:ea typeface="Source Code Pro"/>
              <a:cs typeface="Source Code Pro"/>
              <a:sym typeface="Source Code Pro"/>
            </a:endParaRPr>
          </a:p>
        </p:txBody>
      </p:sp>
      <p:sp>
        <p:nvSpPr>
          <p:cNvPr id="155" name="Google Shape;155;p27"/>
          <p:cNvSpPr txBox="1"/>
          <p:nvPr/>
        </p:nvSpPr>
        <p:spPr>
          <a:xfrm>
            <a:off x="311700" y="2663600"/>
            <a:ext cx="8291400" cy="8559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SzPts val="2400"/>
              <a:buChar char="●"/>
            </a:pPr>
            <a:r>
              <a:rPr lang="en" sz="2400"/>
              <a:t>If the owl is annoyed, it might make “clicking” noises with its beak as a warning. </a:t>
            </a:r>
            <a:endParaRPr>
              <a:latin typeface="Source Code Pro"/>
              <a:ea typeface="Source Code Pro"/>
              <a:cs typeface="Source Code Pro"/>
              <a:sym typeface="Source Code Pro"/>
            </a:endParaRPr>
          </a:p>
        </p:txBody>
      </p:sp>
      <p:sp>
        <p:nvSpPr>
          <p:cNvPr id="156" name="Google Shape;156;p27"/>
          <p:cNvSpPr txBox="1"/>
          <p:nvPr/>
        </p:nvSpPr>
        <p:spPr>
          <a:xfrm>
            <a:off x="311700" y="3519500"/>
            <a:ext cx="8520600" cy="15321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Font typeface="Arial"/>
              <a:buChar char="●"/>
            </a:pPr>
            <a:r>
              <a:rPr lang="en" sz="2400"/>
              <a:t>Great horned owls do not have a good sense of smell. Instead, they use other adaptations (such as their eyes and ears) to locate prey. This also means that they will even eat skunks!</a:t>
            </a:r>
            <a:endParaRPr>
              <a:latin typeface="Source Code Pro"/>
              <a:ea typeface="Source Code Pro"/>
              <a:cs typeface="Source Code Pro"/>
              <a:sym typeface="Source Code Pr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1000"/>
                                        <p:tgtEl>
                                          <p:spTgt spid="1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1000"/>
                                        <p:tgtEl>
                                          <p:spTgt spid="1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1000"/>
                                        <p:tgtEl>
                                          <p:spTgt spid="1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sp>
        <p:nvSpPr>
          <p:cNvPr id="161" name="Google Shape;161;p28"/>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rial"/>
                <a:ea typeface="Arial"/>
                <a:cs typeface="Arial"/>
                <a:sym typeface="Arial"/>
              </a:rPr>
              <a:t>Feathers</a:t>
            </a:r>
            <a:endParaRPr>
              <a:latin typeface="Arial"/>
              <a:ea typeface="Arial"/>
              <a:cs typeface="Arial"/>
              <a:sym typeface="Arial"/>
            </a:endParaRPr>
          </a:p>
        </p:txBody>
      </p:sp>
      <p:sp>
        <p:nvSpPr>
          <p:cNvPr id="162" name="Google Shape;162;p28"/>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0000"/>
              </a:buClr>
              <a:buSzPts val="2400"/>
              <a:buFont typeface="Arial"/>
              <a:buChar char="●"/>
            </a:pPr>
            <a:r>
              <a:rPr lang="en" sz="2400">
                <a:solidFill>
                  <a:srgbClr val="000000"/>
                </a:solidFill>
                <a:latin typeface="Arial"/>
                <a:ea typeface="Arial"/>
                <a:cs typeface="Arial"/>
                <a:sym typeface="Arial"/>
              </a:rPr>
              <a:t>You can see an owl fly, but you will rarely ever hear them. Why do you think this is?</a:t>
            </a:r>
            <a:endParaRPr sz="24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2400">
              <a:solidFill>
                <a:srgbClr val="000000"/>
              </a:solidFill>
              <a:latin typeface="Arial"/>
              <a:ea typeface="Arial"/>
              <a:cs typeface="Arial"/>
              <a:sym typeface="Arial"/>
            </a:endParaRPr>
          </a:p>
          <a:p>
            <a:pPr indent="-381000" lvl="0" marL="457200" rtl="0" algn="l">
              <a:lnSpc>
                <a:spcPct val="100000"/>
              </a:lnSpc>
              <a:spcBef>
                <a:spcPts val="0"/>
              </a:spcBef>
              <a:spcAft>
                <a:spcPts val="0"/>
              </a:spcAft>
              <a:buClr>
                <a:srgbClr val="000000"/>
              </a:buClr>
              <a:buSzPts val="2400"/>
              <a:buFont typeface="Arial"/>
              <a:buChar char="●"/>
            </a:pPr>
            <a:r>
              <a:rPr lang="en" sz="2400">
                <a:solidFill>
                  <a:srgbClr val="000000"/>
                </a:solidFill>
                <a:latin typeface="Arial"/>
                <a:ea typeface="Arial"/>
                <a:cs typeface="Arial"/>
                <a:sym typeface="Arial"/>
              </a:rPr>
              <a:t>Look at the </a:t>
            </a:r>
            <a:r>
              <a:rPr i="1" lang="en" sz="2400">
                <a:solidFill>
                  <a:srgbClr val="000000"/>
                </a:solidFill>
                <a:latin typeface="Arial"/>
                <a:ea typeface="Arial"/>
                <a:cs typeface="Arial"/>
                <a:sym typeface="Arial"/>
              </a:rPr>
              <a:t>feathers. </a:t>
            </a:r>
            <a:r>
              <a:rPr lang="en" sz="2400">
                <a:solidFill>
                  <a:srgbClr val="000000"/>
                </a:solidFill>
                <a:latin typeface="Arial"/>
                <a:ea typeface="Arial"/>
                <a:cs typeface="Arial"/>
                <a:sym typeface="Arial"/>
              </a:rPr>
              <a:t>What do you notice about them? How are they different from each other? </a:t>
            </a:r>
            <a:endParaRPr sz="24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pic>
        <p:nvPicPr>
          <p:cNvPr id="167" name="Google Shape;167;p29"/>
          <p:cNvPicPr preferRelativeResize="0"/>
          <p:nvPr/>
        </p:nvPicPr>
        <p:blipFill>
          <a:blip r:embed="rId3">
            <a:alphaModFix/>
          </a:blip>
          <a:stretch>
            <a:fillRect/>
          </a:stretch>
        </p:blipFill>
        <p:spPr>
          <a:xfrm>
            <a:off x="520450" y="0"/>
            <a:ext cx="3749465" cy="5143501"/>
          </a:xfrm>
          <a:prstGeom prst="rect">
            <a:avLst/>
          </a:prstGeom>
          <a:noFill/>
          <a:ln>
            <a:noFill/>
          </a:ln>
        </p:spPr>
      </p:pic>
      <p:pic>
        <p:nvPicPr>
          <p:cNvPr id="168" name="Google Shape;168;p29"/>
          <p:cNvPicPr preferRelativeResize="0"/>
          <p:nvPr/>
        </p:nvPicPr>
        <p:blipFill>
          <a:blip r:embed="rId4">
            <a:alphaModFix/>
          </a:blip>
          <a:stretch>
            <a:fillRect/>
          </a:stretch>
        </p:blipFill>
        <p:spPr>
          <a:xfrm>
            <a:off x="4862850" y="0"/>
            <a:ext cx="3749475" cy="2499658"/>
          </a:xfrm>
          <a:prstGeom prst="rect">
            <a:avLst/>
          </a:prstGeom>
          <a:noFill/>
          <a:ln>
            <a:noFill/>
          </a:ln>
        </p:spPr>
      </p:pic>
      <p:pic>
        <p:nvPicPr>
          <p:cNvPr id="169" name="Google Shape;169;p29"/>
          <p:cNvPicPr preferRelativeResize="0"/>
          <p:nvPr/>
        </p:nvPicPr>
        <p:blipFill>
          <a:blip r:embed="rId5">
            <a:alphaModFix/>
          </a:blip>
          <a:stretch>
            <a:fillRect/>
          </a:stretch>
        </p:blipFill>
        <p:spPr>
          <a:xfrm>
            <a:off x="4884975" y="2695575"/>
            <a:ext cx="3705225" cy="24479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 name="Shape 173"/>
        <p:cNvGrpSpPr/>
        <p:nvPr/>
      </p:nvGrpSpPr>
      <p:grpSpPr>
        <a:xfrm>
          <a:off x="0" y="0"/>
          <a:ext cx="0" cy="0"/>
          <a:chOff x="0" y="0"/>
          <a:chExt cx="0" cy="0"/>
        </a:xfrm>
      </p:grpSpPr>
      <p:sp>
        <p:nvSpPr>
          <p:cNvPr id="174" name="Google Shape;174;p30"/>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rial"/>
                <a:ea typeface="Arial"/>
                <a:cs typeface="Arial"/>
                <a:sym typeface="Arial"/>
              </a:rPr>
              <a:t>Feathers</a:t>
            </a:r>
            <a:endParaRPr>
              <a:latin typeface="Arial"/>
              <a:ea typeface="Arial"/>
              <a:cs typeface="Arial"/>
              <a:sym typeface="Arial"/>
            </a:endParaRPr>
          </a:p>
        </p:txBody>
      </p:sp>
      <p:sp>
        <p:nvSpPr>
          <p:cNvPr id="175" name="Google Shape;175;p30"/>
          <p:cNvSpPr txBox="1"/>
          <p:nvPr>
            <p:ph idx="1" type="body"/>
          </p:nvPr>
        </p:nvSpPr>
        <p:spPr>
          <a:xfrm>
            <a:off x="311700" y="1228675"/>
            <a:ext cx="8520600" cy="22719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rgbClr val="000000"/>
              </a:buClr>
              <a:buSzPts val="2000"/>
              <a:buFont typeface="Arial"/>
              <a:buChar char="●"/>
            </a:pPr>
            <a:r>
              <a:rPr lang="en" sz="2000">
                <a:solidFill>
                  <a:srgbClr val="000000"/>
                </a:solidFill>
                <a:latin typeface="Arial"/>
                <a:ea typeface="Arial"/>
                <a:cs typeface="Arial"/>
                <a:sym typeface="Arial"/>
              </a:rPr>
              <a:t>Owls have special feathers that help them fly silently and sneak up on prey when they are hunting. Flight feathers have comb-like edges that break up the air when the owl is flying so they don’t make the “whooshing” sound like most bird wings do. The surface texture of the feathers is velvety and soft which helps absorb the sound too. Prey won’t hear them coming!</a:t>
            </a:r>
            <a:endParaRPr sz="2000"/>
          </a:p>
        </p:txBody>
      </p:sp>
      <p:sp>
        <p:nvSpPr>
          <p:cNvPr id="176" name="Google Shape;176;p30"/>
          <p:cNvSpPr txBox="1"/>
          <p:nvPr/>
        </p:nvSpPr>
        <p:spPr>
          <a:xfrm>
            <a:off x="311700" y="3500575"/>
            <a:ext cx="8597700" cy="856800"/>
          </a:xfrm>
          <a:prstGeom prst="rect">
            <a:avLst/>
          </a:prstGeom>
          <a:noFill/>
          <a:ln>
            <a:noFill/>
          </a:ln>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Clr>
                <a:srgbClr val="000000"/>
              </a:buClr>
              <a:buSzPts val="2000"/>
              <a:buFont typeface="Arial"/>
              <a:buChar char="●"/>
            </a:pPr>
            <a:r>
              <a:rPr lang="en" sz="2000"/>
              <a:t>Great horned owls can easily carry large prey because they have light bodies and large, powerful wings.</a:t>
            </a:r>
            <a:endParaRPr>
              <a:latin typeface="Source Code Pro"/>
              <a:ea typeface="Source Code Pro"/>
              <a:cs typeface="Source Code Pro"/>
              <a:sym typeface="Source Code Pr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
                                        </p:tgtEl>
                                        <p:attrNameLst>
                                          <p:attrName>style.visibility</p:attrName>
                                        </p:attrNameLst>
                                      </p:cBhvr>
                                      <p:to>
                                        <p:strVal val="visible"/>
                                      </p:to>
                                    </p:set>
                                    <p:animEffect filter="fade" transition="in">
                                      <p:cBhvr>
                                        <p:cTn dur="1000"/>
                                        <p:tgtEl>
                                          <p:spTgt spid="1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pic>
        <p:nvPicPr>
          <p:cNvPr id="181" name="Google Shape;181;p31"/>
          <p:cNvPicPr preferRelativeResize="0"/>
          <p:nvPr/>
        </p:nvPicPr>
        <p:blipFill>
          <a:blip r:embed="rId3">
            <a:alphaModFix/>
          </a:blip>
          <a:stretch>
            <a:fillRect/>
          </a:stretch>
        </p:blipFill>
        <p:spPr>
          <a:xfrm>
            <a:off x="2111575" y="0"/>
            <a:ext cx="5143500"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 name="Shape 60"/>
        <p:cNvGrpSpPr/>
        <p:nvPr/>
      </p:nvGrpSpPr>
      <p:grpSpPr>
        <a:xfrm>
          <a:off x="0" y="0"/>
          <a:ext cx="0" cy="0"/>
          <a:chOff x="0" y="0"/>
          <a:chExt cx="0" cy="0"/>
        </a:xfrm>
      </p:grpSpPr>
      <p:sp>
        <p:nvSpPr>
          <p:cNvPr id="61" name="Google Shape;61;p14"/>
          <p:cNvSpPr txBox="1"/>
          <p:nvPr>
            <p:ph type="ctrTitle"/>
          </p:nvPr>
        </p:nvSpPr>
        <p:spPr>
          <a:xfrm>
            <a:off x="311700" y="392150"/>
            <a:ext cx="8520600" cy="2690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Great Horned Owl Adaptations </a:t>
            </a:r>
            <a:endParaRPr/>
          </a:p>
        </p:txBody>
      </p:sp>
      <p:pic>
        <p:nvPicPr>
          <p:cNvPr id="62" name="Google Shape;62;p14"/>
          <p:cNvPicPr preferRelativeResize="0"/>
          <p:nvPr/>
        </p:nvPicPr>
        <p:blipFill rotWithShape="1">
          <a:blip r:embed="rId3">
            <a:alphaModFix/>
          </a:blip>
          <a:srcRect b="23079" l="0" r="0" t="20876"/>
          <a:stretch/>
        </p:blipFill>
        <p:spPr>
          <a:xfrm>
            <a:off x="3506497" y="3741687"/>
            <a:ext cx="2131000" cy="885425"/>
          </a:xfrm>
          <a:prstGeom prst="rect">
            <a:avLst/>
          </a:prstGeom>
          <a:noFill/>
          <a:ln>
            <a:noFill/>
          </a:ln>
        </p:spPr>
      </p:pic>
      <p:sp>
        <p:nvSpPr>
          <p:cNvPr id="63" name="Google Shape;63;p14"/>
          <p:cNvSpPr txBox="1"/>
          <p:nvPr/>
        </p:nvSpPr>
        <p:spPr>
          <a:xfrm>
            <a:off x="7118225" y="1874275"/>
            <a:ext cx="1576800" cy="214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Source Code Pro"/>
              <a:ea typeface="Source Code Pro"/>
              <a:cs typeface="Source Code Pro"/>
              <a:sym typeface="Source Code Pr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sp>
        <p:nvSpPr>
          <p:cNvPr id="186" name="Google Shape;186;p32"/>
          <p:cNvSpPr txBox="1"/>
          <p:nvPr>
            <p:ph type="title"/>
          </p:nvPr>
        </p:nvSpPr>
        <p:spPr>
          <a:xfrm>
            <a:off x="311700" y="56250"/>
            <a:ext cx="8520600" cy="801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How Does an Owl Fly so Silently?</a:t>
            </a:r>
            <a:endParaRPr/>
          </a:p>
        </p:txBody>
      </p:sp>
      <p:pic>
        <p:nvPicPr>
          <p:cNvPr descr="Using sensitive sound equipment the team try to find out how an owl can fly so silently compared to other birds.&#10;&#10;Taken from Super Powered Owls. &#10;&#10;Subscribe to BBC Earth: http://bit.ly/BBCEarthSubBBC Earth YouTube Channel: http://www.youtube.com/BBCEarth&#10;&#10;BBC Earth Facebook http://www.facebook.com/bbcearth (ex-UK only)&#10;BBC Earth Twitter http://www.twitter.com/bbcearth&#10;&#10;Visit http://www.bbc.com/earth/world for all the latest animal news and wildlife videos&#10;&#10;Want to share your views with the team? Join our BBC Studios Voice: https://www.bbcstudiosvoice.com/register&#10;&#10;This is a commercial channel from BBC Studios. Service &amp; Feedback https://www.bbcstudios.com/contact/contact-us/" id="187" name="Google Shape;187;p32" title="Experiment! How Does An Owl Fly So Silently? | Super Powered Owls | BBC">
            <a:hlinkClick r:id="rId3"/>
          </p:cNvPr>
          <p:cNvPicPr preferRelativeResize="0"/>
          <p:nvPr/>
        </p:nvPicPr>
        <p:blipFill>
          <a:blip r:embed="rId4">
            <a:alphaModFix/>
          </a:blip>
          <a:stretch>
            <a:fillRect/>
          </a:stretch>
        </p:blipFill>
        <p:spPr>
          <a:xfrm>
            <a:off x="2081900" y="857250"/>
            <a:ext cx="5715000" cy="42862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 name="Shape 191"/>
        <p:cNvGrpSpPr/>
        <p:nvPr/>
      </p:nvGrpSpPr>
      <p:grpSpPr>
        <a:xfrm>
          <a:off x="0" y="0"/>
          <a:ext cx="0" cy="0"/>
          <a:chOff x="0" y="0"/>
          <a:chExt cx="0" cy="0"/>
        </a:xfrm>
      </p:grpSpPr>
      <p:sp>
        <p:nvSpPr>
          <p:cNvPr id="192" name="Google Shape;192;p33"/>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rial"/>
                <a:ea typeface="Arial"/>
                <a:cs typeface="Arial"/>
                <a:sym typeface="Arial"/>
              </a:rPr>
              <a:t>Camouflage </a:t>
            </a:r>
            <a:endParaRPr>
              <a:latin typeface="Arial"/>
              <a:ea typeface="Arial"/>
              <a:cs typeface="Arial"/>
              <a:sym typeface="Arial"/>
            </a:endParaRPr>
          </a:p>
        </p:txBody>
      </p:sp>
      <p:sp>
        <p:nvSpPr>
          <p:cNvPr id="193" name="Google Shape;193;p33"/>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0000"/>
              </a:buClr>
              <a:buSzPts val="2400"/>
              <a:buFont typeface="Arial"/>
              <a:buChar char="●"/>
            </a:pPr>
            <a:r>
              <a:rPr lang="en" sz="2400">
                <a:solidFill>
                  <a:srgbClr val="000000"/>
                </a:solidFill>
                <a:latin typeface="Arial"/>
                <a:ea typeface="Arial"/>
                <a:cs typeface="Arial"/>
                <a:sym typeface="Arial"/>
              </a:rPr>
              <a:t>Have you ever seen an owl in the wild before? They are hard to spot - especially in the daytime. Why do you think this might be?</a:t>
            </a:r>
            <a:endParaRPr sz="24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2400">
              <a:solidFill>
                <a:srgbClr val="000000"/>
              </a:solidFill>
              <a:latin typeface="Arial"/>
              <a:ea typeface="Arial"/>
              <a:cs typeface="Arial"/>
              <a:sym typeface="Arial"/>
            </a:endParaRPr>
          </a:p>
          <a:p>
            <a:pPr indent="-381000" lvl="0" marL="457200" rtl="0" algn="l">
              <a:lnSpc>
                <a:spcPct val="100000"/>
              </a:lnSpc>
              <a:spcBef>
                <a:spcPts val="0"/>
              </a:spcBef>
              <a:spcAft>
                <a:spcPts val="0"/>
              </a:spcAft>
              <a:buClr>
                <a:srgbClr val="000000"/>
              </a:buClr>
              <a:buSzPts val="2400"/>
              <a:buFont typeface="Arial"/>
              <a:buChar char="●"/>
            </a:pPr>
            <a:r>
              <a:rPr lang="en" sz="2400">
                <a:solidFill>
                  <a:srgbClr val="000000"/>
                </a:solidFill>
                <a:latin typeface="Arial"/>
                <a:ea typeface="Arial"/>
                <a:cs typeface="Arial"/>
                <a:sym typeface="Arial"/>
              </a:rPr>
              <a:t>Take a look at the pictures. How many owls can you spot on each page? </a:t>
            </a:r>
            <a:endParaRPr sz="24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 name="Shape 197"/>
        <p:cNvGrpSpPr/>
        <p:nvPr/>
      </p:nvGrpSpPr>
      <p:grpSpPr>
        <a:xfrm>
          <a:off x="0" y="0"/>
          <a:ext cx="0" cy="0"/>
          <a:chOff x="0" y="0"/>
          <a:chExt cx="0" cy="0"/>
        </a:xfrm>
      </p:grpSpPr>
      <p:pic>
        <p:nvPicPr>
          <p:cNvPr id="198" name="Google Shape;198;p34"/>
          <p:cNvPicPr preferRelativeResize="0"/>
          <p:nvPr/>
        </p:nvPicPr>
        <p:blipFill>
          <a:blip r:embed="rId3">
            <a:alphaModFix/>
          </a:blip>
          <a:stretch>
            <a:fillRect/>
          </a:stretch>
        </p:blipFill>
        <p:spPr>
          <a:xfrm>
            <a:off x="228925" y="642250"/>
            <a:ext cx="4235651" cy="3322525"/>
          </a:xfrm>
          <a:prstGeom prst="rect">
            <a:avLst/>
          </a:prstGeom>
          <a:noFill/>
          <a:ln>
            <a:noFill/>
          </a:ln>
        </p:spPr>
      </p:pic>
      <p:pic>
        <p:nvPicPr>
          <p:cNvPr id="199" name="Google Shape;199;p34"/>
          <p:cNvPicPr preferRelativeResize="0"/>
          <p:nvPr/>
        </p:nvPicPr>
        <p:blipFill>
          <a:blip r:embed="rId4">
            <a:alphaModFix/>
          </a:blip>
          <a:stretch>
            <a:fillRect/>
          </a:stretch>
        </p:blipFill>
        <p:spPr>
          <a:xfrm>
            <a:off x="4967125" y="856563"/>
            <a:ext cx="4039799" cy="28939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 name="Shape 203"/>
        <p:cNvGrpSpPr/>
        <p:nvPr/>
      </p:nvGrpSpPr>
      <p:grpSpPr>
        <a:xfrm>
          <a:off x="0" y="0"/>
          <a:ext cx="0" cy="0"/>
          <a:chOff x="0" y="0"/>
          <a:chExt cx="0" cy="0"/>
        </a:xfrm>
      </p:grpSpPr>
      <p:pic>
        <p:nvPicPr>
          <p:cNvPr id="204" name="Google Shape;204;p35"/>
          <p:cNvPicPr preferRelativeResize="0"/>
          <p:nvPr/>
        </p:nvPicPr>
        <p:blipFill>
          <a:blip r:embed="rId3">
            <a:alphaModFix/>
          </a:blip>
          <a:stretch>
            <a:fillRect/>
          </a:stretch>
        </p:blipFill>
        <p:spPr>
          <a:xfrm>
            <a:off x="91175" y="613675"/>
            <a:ext cx="4732050" cy="3152100"/>
          </a:xfrm>
          <a:prstGeom prst="rect">
            <a:avLst/>
          </a:prstGeom>
          <a:noFill/>
          <a:ln>
            <a:noFill/>
          </a:ln>
        </p:spPr>
      </p:pic>
      <p:pic>
        <p:nvPicPr>
          <p:cNvPr id="205" name="Google Shape;205;p35"/>
          <p:cNvPicPr preferRelativeResize="0"/>
          <p:nvPr/>
        </p:nvPicPr>
        <p:blipFill>
          <a:blip r:embed="rId4">
            <a:alphaModFix/>
          </a:blip>
          <a:stretch>
            <a:fillRect/>
          </a:stretch>
        </p:blipFill>
        <p:spPr>
          <a:xfrm>
            <a:off x="4904625" y="826625"/>
            <a:ext cx="4137825" cy="27707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pic>
        <p:nvPicPr>
          <p:cNvPr id="210" name="Google Shape;210;p36"/>
          <p:cNvPicPr preferRelativeResize="0"/>
          <p:nvPr/>
        </p:nvPicPr>
        <p:blipFill>
          <a:blip r:embed="rId3">
            <a:alphaModFix/>
          </a:blip>
          <a:stretch>
            <a:fillRect/>
          </a:stretch>
        </p:blipFill>
        <p:spPr>
          <a:xfrm>
            <a:off x="2960949" y="35713"/>
            <a:ext cx="3376575" cy="50720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 name="Shape 214"/>
        <p:cNvGrpSpPr/>
        <p:nvPr/>
      </p:nvGrpSpPr>
      <p:grpSpPr>
        <a:xfrm>
          <a:off x="0" y="0"/>
          <a:ext cx="0" cy="0"/>
          <a:chOff x="0" y="0"/>
          <a:chExt cx="0" cy="0"/>
        </a:xfrm>
      </p:grpSpPr>
      <p:sp>
        <p:nvSpPr>
          <p:cNvPr id="215" name="Google Shape;215;p37"/>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rial"/>
                <a:ea typeface="Arial"/>
                <a:cs typeface="Arial"/>
                <a:sym typeface="Arial"/>
              </a:rPr>
              <a:t>Camouflage </a:t>
            </a:r>
            <a:endParaRPr>
              <a:latin typeface="Arial"/>
              <a:ea typeface="Arial"/>
              <a:cs typeface="Arial"/>
              <a:sym typeface="Arial"/>
            </a:endParaRPr>
          </a:p>
        </p:txBody>
      </p:sp>
      <p:sp>
        <p:nvSpPr>
          <p:cNvPr id="216" name="Google Shape;216;p37"/>
          <p:cNvSpPr txBox="1"/>
          <p:nvPr>
            <p:ph idx="1" type="body"/>
          </p:nvPr>
        </p:nvSpPr>
        <p:spPr>
          <a:xfrm>
            <a:off x="311700" y="1181500"/>
            <a:ext cx="8520600" cy="5025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Font typeface="Arial"/>
              <a:buChar char="●"/>
            </a:pPr>
            <a:r>
              <a:rPr lang="en" sz="2400">
                <a:solidFill>
                  <a:srgbClr val="000000"/>
                </a:solidFill>
                <a:latin typeface="Arial"/>
                <a:ea typeface="Arial"/>
                <a:cs typeface="Arial"/>
                <a:sym typeface="Arial"/>
              </a:rPr>
              <a:t>Great horned owls are masters in disguise!</a:t>
            </a:r>
            <a:endParaRPr sz="2400">
              <a:solidFill>
                <a:srgbClr val="000000"/>
              </a:solidFill>
              <a:latin typeface="Arial"/>
              <a:ea typeface="Arial"/>
              <a:cs typeface="Arial"/>
              <a:sym typeface="Arial"/>
            </a:endParaRPr>
          </a:p>
          <a:p>
            <a:pPr indent="0" lvl="0" marL="457200" rtl="0" algn="l">
              <a:spcBef>
                <a:spcPts val="0"/>
              </a:spcBef>
              <a:spcAft>
                <a:spcPts val="0"/>
              </a:spcAft>
              <a:buNone/>
            </a:pPr>
            <a:r>
              <a:t/>
            </a:r>
            <a:endParaRPr sz="2400"/>
          </a:p>
        </p:txBody>
      </p:sp>
      <p:sp>
        <p:nvSpPr>
          <p:cNvPr id="217" name="Google Shape;217;p37"/>
          <p:cNvSpPr txBox="1"/>
          <p:nvPr/>
        </p:nvSpPr>
        <p:spPr>
          <a:xfrm>
            <a:off x="311700" y="1852275"/>
            <a:ext cx="8383200" cy="8559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Clr>
                <a:srgbClr val="000000"/>
              </a:buClr>
              <a:buSzPts val="2400"/>
              <a:buFont typeface="Arial"/>
              <a:buChar char="●"/>
            </a:pPr>
            <a:r>
              <a:rPr lang="en" sz="2400"/>
              <a:t>Their feathers are brown or dark grey which helps them blend into the trees that they roost in during the day.</a:t>
            </a:r>
            <a:endParaRPr>
              <a:latin typeface="Source Code Pro"/>
              <a:ea typeface="Source Code Pro"/>
              <a:cs typeface="Source Code Pro"/>
              <a:sym typeface="Source Code Pro"/>
            </a:endParaRPr>
          </a:p>
        </p:txBody>
      </p:sp>
      <p:sp>
        <p:nvSpPr>
          <p:cNvPr id="218" name="Google Shape;218;p37"/>
          <p:cNvSpPr txBox="1"/>
          <p:nvPr/>
        </p:nvSpPr>
        <p:spPr>
          <a:xfrm>
            <a:off x="311700" y="2876450"/>
            <a:ext cx="8250900" cy="18216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SzPts val="2400"/>
              <a:buChar char="●"/>
            </a:pPr>
            <a:r>
              <a:rPr lang="en" sz="2400"/>
              <a:t>See the big tufts on their face? They’re not ears - those tufts break up the circular shape of their face so they can blend into the branches of trees. </a:t>
            </a:r>
            <a:endParaRPr>
              <a:latin typeface="Source Code Pro"/>
              <a:ea typeface="Source Code Pro"/>
              <a:cs typeface="Source Code Pro"/>
              <a:sym typeface="Source Code Pr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
                                        </p:tgtEl>
                                        <p:attrNameLst>
                                          <p:attrName>style.visibility</p:attrName>
                                        </p:attrNameLst>
                                      </p:cBhvr>
                                      <p:to>
                                        <p:strVal val="visible"/>
                                      </p:to>
                                    </p:set>
                                    <p:animEffect filter="fade" transition="in">
                                      <p:cBhvr>
                                        <p:cTn dur="1000"/>
                                        <p:tgtEl>
                                          <p:spTgt spid="2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
                                        </p:tgtEl>
                                        <p:attrNameLst>
                                          <p:attrName>style.visibility</p:attrName>
                                        </p:attrNameLst>
                                      </p:cBhvr>
                                      <p:to>
                                        <p:strVal val="visible"/>
                                      </p:to>
                                    </p:set>
                                    <p:animEffect filter="fade" transition="in">
                                      <p:cBhvr>
                                        <p:cTn dur="1000"/>
                                        <p:tgtEl>
                                          <p:spTgt spid="2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 name="Shape 222"/>
        <p:cNvGrpSpPr/>
        <p:nvPr/>
      </p:nvGrpSpPr>
      <p:grpSpPr>
        <a:xfrm>
          <a:off x="0" y="0"/>
          <a:ext cx="0" cy="0"/>
          <a:chOff x="0" y="0"/>
          <a:chExt cx="0" cy="0"/>
        </a:xfrm>
      </p:grpSpPr>
      <p:sp>
        <p:nvSpPr>
          <p:cNvPr id="223" name="Google Shape;223;p38"/>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rial"/>
                <a:ea typeface="Arial"/>
                <a:cs typeface="Arial"/>
                <a:sym typeface="Arial"/>
              </a:rPr>
              <a:t>Nocturnality </a:t>
            </a:r>
            <a:endParaRPr>
              <a:latin typeface="Arial"/>
              <a:ea typeface="Arial"/>
              <a:cs typeface="Arial"/>
              <a:sym typeface="Arial"/>
            </a:endParaRPr>
          </a:p>
        </p:txBody>
      </p:sp>
      <p:sp>
        <p:nvSpPr>
          <p:cNvPr id="224" name="Google Shape;224;p38"/>
          <p:cNvSpPr txBox="1"/>
          <p:nvPr>
            <p:ph idx="1" type="body"/>
          </p:nvPr>
        </p:nvSpPr>
        <p:spPr>
          <a:xfrm>
            <a:off x="282475" y="1250600"/>
            <a:ext cx="8520600" cy="27165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0000"/>
              </a:buClr>
              <a:buSzPts val="2400"/>
              <a:buFont typeface="Arial"/>
              <a:buChar char="●"/>
            </a:pPr>
            <a:r>
              <a:rPr lang="en" sz="2400">
                <a:solidFill>
                  <a:srgbClr val="000000"/>
                </a:solidFill>
                <a:latin typeface="Arial"/>
                <a:ea typeface="Arial"/>
                <a:cs typeface="Arial"/>
                <a:sym typeface="Arial"/>
              </a:rPr>
              <a:t>Some animals hunt during the day and some hunt at night. What are</a:t>
            </a:r>
            <a:r>
              <a:rPr lang="en" sz="2400">
                <a:solidFill>
                  <a:srgbClr val="000000"/>
                </a:solidFill>
                <a:latin typeface="Arial"/>
                <a:ea typeface="Arial"/>
                <a:cs typeface="Arial"/>
                <a:sym typeface="Arial"/>
              </a:rPr>
              <a:t> the </a:t>
            </a:r>
            <a:r>
              <a:rPr lang="en" sz="2400">
                <a:solidFill>
                  <a:srgbClr val="000000"/>
                </a:solidFill>
                <a:latin typeface="Arial"/>
                <a:ea typeface="Arial"/>
                <a:cs typeface="Arial"/>
                <a:sym typeface="Arial"/>
              </a:rPr>
              <a:t>advantages </a:t>
            </a:r>
            <a:r>
              <a:rPr lang="en" sz="2400">
                <a:solidFill>
                  <a:srgbClr val="000000"/>
                </a:solidFill>
                <a:latin typeface="Arial"/>
                <a:ea typeface="Arial"/>
                <a:cs typeface="Arial"/>
                <a:sym typeface="Arial"/>
              </a:rPr>
              <a:t>of </a:t>
            </a:r>
            <a:r>
              <a:rPr lang="en" sz="2400">
                <a:solidFill>
                  <a:srgbClr val="000000"/>
                </a:solidFill>
                <a:latin typeface="Arial"/>
                <a:ea typeface="Arial"/>
                <a:cs typeface="Arial"/>
                <a:sym typeface="Arial"/>
              </a:rPr>
              <a:t>hunting at night?</a:t>
            </a:r>
            <a:endParaRPr sz="24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2400">
              <a:solidFill>
                <a:srgbClr val="000000"/>
              </a:solidFill>
              <a:latin typeface="Arial"/>
              <a:ea typeface="Arial"/>
              <a:cs typeface="Arial"/>
              <a:sym typeface="Arial"/>
            </a:endParaRPr>
          </a:p>
          <a:p>
            <a:pPr indent="-381000" lvl="0" marL="457200" rtl="0" algn="l">
              <a:lnSpc>
                <a:spcPct val="100000"/>
              </a:lnSpc>
              <a:spcBef>
                <a:spcPts val="0"/>
              </a:spcBef>
              <a:spcAft>
                <a:spcPts val="0"/>
              </a:spcAft>
              <a:buClr>
                <a:srgbClr val="000000"/>
              </a:buClr>
              <a:buSzPts val="2400"/>
              <a:buFont typeface="Arial"/>
              <a:buChar char="●"/>
            </a:pPr>
            <a:r>
              <a:rPr lang="en" sz="2400">
                <a:solidFill>
                  <a:srgbClr val="000000"/>
                </a:solidFill>
                <a:latin typeface="Arial"/>
                <a:ea typeface="Arial"/>
                <a:cs typeface="Arial"/>
                <a:sym typeface="Arial"/>
              </a:rPr>
              <a:t>What are the challenges of hunting at night?</a:t>
            </a:r>
            <a:endParaRPr sz="2400">
              <a:solidFill>
                <a:srgbClr val="000000"/>
              </a:solidFill>
              <a:latin typeface="Arial"/>
              <a:ea typeface="Arial"/>
              <a:cs typeface="Arial"/>
              <a:sym typeface="Arial"/>
            </a:endParaRPr>
          </a:p>
          <a:p>
            <a:pPr indent="0" lvl="0" marL="457200" rtl="0" algn="l">
              <a:lnSpc>
                <a:spcPct val="100000"/>
              </a:lnSpc>
              <a:spcBef>
                <a:spcPts val="0"/>
              </a:spcBef>
              <a:spcAft>
                <a:spcPts val="0"/>
              </a:spcAft>
              <a:buNone/>
            </a:pPr>
            <a:r>
              <a:t/>
            </a:r>
            <a:endParaRPr sz="2400">
              <a:solidFill>
                <a:srgbClr val="000000"/>
              </a:solidFill>
              <a:latin typeface="Arial"/>
              <a:ea typeface="Arial"/>
              <a:cs typeface="Arial"/>
              <a:sym typeface="Arial"/>
            </a:endParaRPr>
          </a:p>
          <a:p>
            <a:pPr indent="-381000" lvl="0" marL="457200" rtl="0" algn="l">
              <a:lnSpc>
                <a:spcPct val="100000"/>
              </a:lnSpc>
              <a:spcBef>
                <a:spcPts val="0"/>
              </a:spcBef>
              <a:spcAft>
                <a:spcPts val="0"/>
              </a:spcAft>
              <a:buClr>
                <a:srgbClr val="000000"/>
              </a:buClr>
              <a:buSzPts val="2400"/>
              <a:buFont typeface="Arial"/>
              <a:buChar char="●"/>
            </a:pPr>
            <a:r>
              <a:rPr lang="en" sz="2400">
                <a:solidFill>
                  <a:srgbClr val="000000"/>
                </a:solidFill>
                <a:latin typeface="Arial"/>
                <a:ea typeface="Arial"/>
                <a:cs typeface="Arial"/>
                <a:sym typeface="Arial"/>
              </a:rPr>
              <a:t>What adaptations could help an animal that hunts at night?</a:t>
            </a:r>
            <a:endParaRPr sz="24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Google Shape;229;p39"/>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rial"/>
                <a:ea typeface="Arial"/>
                <a:cs typeface="Arial"/>
                <a:sym typeface="Arial"/>
              </a:rPr>
              <a:t>Nocturnality </a:t>
            </a:r>
            <a:endParaRPr>
              <a:latin typeface="Arial"/>
              <a:ea typeface="Arial"/>
              <a:cs typeface="Arial"/>
              <a:sym typeface="Arial"/>
            </a:endParaRPr>
          </a:p>
        </p:txBody>
      </p:sp>
      <p:sp>
        <p:nvSpPr>
          <p:cNvPr id="230" name="Google Shape;230;p39"/>
          <p:cNvSpPr txBox="1"/>
          <p:nvPr>
            <p:ph idx="1" type="body"/>
          </p:nvPr>
        </p:nvSpPr>
        <p:spPr>
          <a:xfrm>
            <a:off x="403550" y="1213375"/>
            <a:ext cx="8520600" cy="16491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0000"/>
              </a:buClr>
              <a:buSzPts val="2400"/>
              <a:buFont typeface="Arial"/>
              <a:buChar char="●"/>
            </a:pPr>
            <a:r>
              <a:rPr lang="en" sz="2400">
                <a:solidFill>
                  <a:srgbClr val="000000"/>
                </a:solidFill>
                <a:latin typeface="Arial"/>
                <a:ea typeface="Arial"/>
                <a:cs typeface="Arial"/>
                <a:sym typeface="Arial"/>
              </a:rPr>
              <a:t>Great horned owls are </a:t>
            </a:r>
            <a:r>
              <a:rPr i="1" lang="en" sz="2400">
                <a:solidFill>
                  <a:srgbClr val="000000"/>
                </a:solidFill>
                <a:latin typeface="Arial"/>
                <a:ea typeface="Arial"/>
                <a:cs typeface="Arial"/>
                <a:sym typeface="Arial"/>
              </a:rPr>
              <a:t>nocturnal </a:t>
            </a:r>
            <a:r>
              <a:rPr lang="en" sz="2400">
                <a:solidFill>
                  <a:srgbClr val="000000"/>
                </a:solidFill>
                <a:latin typeface="Arial"/>
                <a:ea typeface="Arial"/>
                <a:cs typeface="Arial"/>
                <a:sym typeface="Arial"/>
              </a:rPr>
              <a:t>animals - they typically hunt for food in the evening and at night. By hunting at night, they don't have to compete with other birds of prey that hunt for food in the daytime. </a:t>
            </a:r>
            <a:endParaRPr sz="2400">
              <a:solidFill>
                <a:srgbClr val="000000"/>
              </a:solidFill>
              <a:latin typeface="Arial"/>
              <a:ea typeface="Arial"/>
              <a:cs typeface="Arial"/>
              <a:sym typeface="Arial"/>
            </a:endParaRPr>
          </a:p>
          <a:p>
            <a:pPr indent="0" lvl="0" marL="457200" rtl="0" algn="l">
              <a:lnSpc>
                <a:spcPct val="100000"/>
              </a:lnSpc>
              <a:spcBef>
                <a:spcPts val="0"/>
              </a:spcBef>
              <a:spcAft>
                <a:spcPts val="0"/>
              </a:spcAft>
              <a:buNone/>
            </a:pPr>
            <a:r>
              <a:t/>
            </a:r>
            <a:endParaRPr sz="2400"/>
          </a:p>
        </p:txBody>
      </p:sp>
      <p:sp>
        <p:nvSpPr>
          <p:cNvPr id="231" name="Google Shape;231;p39"/>
          <p:cNvSpPr txBox="1"/>
          <p:nvPr/>
        </p:nvSpPr>
        <p:spPr>
          <a:xfrm>
            <a:off x="426300" y="2982000"/>
            <a:ext cx="8291400" cy="5763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Font typeface="Arial"/>
              <a:buChar char="●"/>
            </a:pPr>
            <a:r>
              <a:rPr lang="en" sz="2400"/>
              <a:t>When it is dark, the owl’s prey cannot see them as well.</a:t>
            </a:r>
            <a:endParaRPr>
              <a:latin typeface="Source Code Pro"/>
              <a:ea typeface="Source Code Pro"/>
              <a:cs typeface="Source Code Pro"/>
              <a:sym typeface="Source Code Pro"/>
            </a:endParaRPr>
          </a:p>
        </p:txBody>
      </p:sp>
      <p:sp>
        <p:nvSpPr>
          <p:cNvPr id="232" name="Google Shape;232;p39"/>
          <p:cNvSpPr txBox="1"/>
          <p:nvPr/>
        </p:nvSpPr>
        <p:spPr>
          <a:xfrm>
            <a:off x="403550" y="3677825"/>
            <a:ext cx="8197200" cy="8559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Font typeface="Arial"/>
              <a:buChar char="●"/>
            </a:pPr>
            <a:r>
              <a:rPr lang="en" sz="2400"/>
              <a:t>Nocturnal animals must have adaptations to see in the dark, stay warm in the cold, and be quiet. </a:t>
            </a:r>
            <a:endParaRPr>
              <a:latin typeface="Source Code Pro"/>
              <a:ea typeface="Source Code Pro"/>
              <a:cs typeface="Source Code Pro"/>
              <a:sym typeface="Source Code Pr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
                                        </p:tgtEl>
                                        <p:attrNameLst>
                                          <p:attrName>style.visibility</p:attrName>
                                        </p:attrNameLst>
                                      </p:cBhvr>
                                      <p:to>
                                        <p:strVal val="visible"/>
                                      </p:to>
                                    </p:set>
                                    <p:animEffect filter="fade" transition="in">
                                      <p:cBhvr>
                                        <p:cTn dur="1000"/>
                                        <p:tgtEl>
                                          <p:spTgt spid="2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
                                        </p:tgtEl>
                                        <p:attrNameLst>
                                          <p:attrName>style.visibility</p:attrName>
                                        </p:attrNameLst>
                                      </p:cBhvr>
                                      <p:to>
                                        <p:strVal val="visible"/>
                                      </p:to>
                                    </p:set>
                                    <p:animEffect filter="fade" transition="in">
                                      <p:cBhvr>
                                        <p:cTn dur="1000"/>
                                        <p:tgtEl>
                                          <p:spTgt spid="2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6" name="Shape 236"/>
        <p:cNvGrpSpPr/>
        <p:nvPr/>
      </p:nvGrpSpPr>
      <p:grpSpPr>
        <a:xfrm>
          <a:off x="0" y="0"/>
          <a:ext cx="0" cy="0"/>
          <a:chOff x="0" y="0"/>
          <a:chExt cx="0" cy="0"/>
        </a:xfrm>
      </p:grpSpPr>
      <p:sp>
        <p:nvSpPr>
          <p:cNvPr id="237" name="Google Shape;237;p40"/>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rial"/>
                <a:ea typeface="Arial"/>
                <a:cs typeface="Arial"/>
                <a:sym typeface="Arial"/>
              </a:rPr>
              <a:t>Calls</a:t>
            </a:r>
            <a:endParaRPr>
              <a:latin typeface="Arial"/>
              <a:ea typeface="Arial"/>
              <a:cs typeface="Arial"/>
              <a:sym typeface="Arial"/>
            </a:endParaRPr>
          </a:p>
        </p:txBody>
      </p:sp>
      <p:sp>
        <p:nvSpPr>
          <p:cNvPr id="238" name="Google Shape;238;p40"/>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0000"/>
              </a:buClr>
              <a:buSzPts val="2400"/>
              <a:buFont typeface="Arial"/>
              <a:buChar char="●"/>
            </a:pPr>
            <a:r>
              <a:rPr lang="en" sz="2400">
                <a:solidFill>
                  <a:srgbClr val="000000"/>
                </a:solidFill>
                <a:latin typeface="Arial"/>
                <a:ea typeface="Arial"/>
                <a:cs typeface="Arial"/>
                <a:sym typeface="Arial"/>
              </a:rPr>
              <a:t>Have you ever heard an owl? What does it sound like?</a:t>
            </a:r>
            <a:endParaRPr sz="24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2400">
              <a:solidFill>
                <a:srgbClr val="000000"/>
              </a:solidFill>
              <a:latin typeface="Arial"/>
              <a:ea typeface="Arial"/>
              <a:cs typeface="Arial"/>
              <a:sym typeface="Arial"/>
            </a:endParaRPr>
          </a:p>
          <a:p>
            <a:pPr indent="-381000" lvl="0" marL="457200" rtl="0" algn="l">
              <a:lnSpc>
                <a:spcPct val="100000"/>
              </a:lnSpc>
              <a:spcBef>
                <a:spcPts val="0"/>
              </a:spcBef>
              <a:spcAft>
                <a:spcPts val="0"/>
              </a:spcAft>
              <a:buClr>
                <a:srgbClr val="000000"/>
              </a:buClr>
              <a:buSzPts val="2400"/>
              <a:buFont typeface="Arial"/>
              <a:buChar char="●"/>
            </a:pPr>
            <a:r>
              <a:rPr lang="en" sz="2400">
                <a:solidFill>
                  <a:srgbClr val="000000"/>
                </a:solidFill>
                <a:latin typeface="Arial"/>
                <a:ea typeface="Arial"/>
                <a:cs typeface="Arial"/>
                <a:sym typeface="Arial"/>
              </a:rPr>
              <a:t>Why do you think owls make calls or hoots?</a:t>
            </a:r>
            <a:endParaRPr sz="24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2" name="Shape 242"/>
        <p:cNvGrpSpPr/>
        <p:nvPr/>
      </p:nvGrpSpPr>
      <p:grpSpPr>
        <a:xfrm>
          <a:off x="0" y="0"/>
          <a:ext cx="0" cy="0"/>
          <a:chOff x="0" y="0"/>
          <a:chExt cx="0" cy="0"/>
        </a:xfrm>
      </p:grpSpPr>
      <p:sp>
        <p:nvSpPr>
          <p:cNvPr id="243" name="Google Shape;243;p41"/>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rial"/>
                <a:ea typeface="Arial"/>
                <a:cs typeface="Arial"/>
                <a:sym typeface="Arial"/>
              </a:rPr>
              <a:t>Calls</a:t>
            </a:r>
            <a:endParaRPr>
              <a:latin typeface="Arial"/>
              <a:ea typeface="Arial"/>
              <a:cs typeface="Arial"/>
              <a:sym typeface="Arial"/>
            </a:endParaRPr>
          </a:p>
        </p:txBody>
      </p:sp>
      <p:sp>
        <p:nvSpPr>
          <p:cNvPr id="244" name="Google Shape;244;p41"/>
          <p:cNvSpPr txBox="1"/>
          <p:nvPr>
            <p:ph idx="1" type="body"/>
          </p:nvPr>
        </p:nvSpPr>
        <p:spPr>
          <a:xfrm>
            <a:off x="623400" y="4274950"/>
            <a:ext cx="8520600" cy="5469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0000"/>
              </a:buClr>
              <a:buSzPts val="2400"/>
              <a:buFont typeface="Arial"/>
              <a:buChar char="●"/>
            </a:pPr>
            <a:r>
              <a:rPr lang="en" sz="2400">
                <a:solidFill>
                  <a:srgbClr val="000000"/>
                </a:solidFill>
                <a:latin typeface="Arial"/>
                <a:ea typeface="Arial"/>
                <a:cs typeface="Arial"/>
                <a:sym typeface="Arial"/>
              </a:rPr>
              <a:t>Listen to their sounds</a:t>
            </a:r>
            <a:r>
              <a:rPr lang="en" sz="2400">
                <a:solidFill>
                  <a:srgbClr val="0000FF"/>
                </a:solidFill>
                <a:latin typeface="Arial"/>
                <a:ea typeface="Arial"/>
                <a:cs typeface="Arial"/>
                <a:sym typeface="Arial"/>
              </a:rPr>
              <a:t> </a:t>
            </a:r>
            <a:r>
              <a:rPr lang="en" sz="2400" u="sng">
                <a:solidFill>
                  <a:srgbClr val="0000FF"/>
                </a:solidFill>
                <a:latin typeface="Arial"/>
                <a:ea typeface="Arial"/>
                <a:cs typeface="Arial"/>
                <a:sym typeface="Arial"/>
                <a:hlinkClick r:id="rId3"/>
              </a:rPr>
              <a:t>here</a:t>
            </a:r>
            <a:endParaRPr sz="2400">
              <a:solidFill>
                <a:srgbClr val="0000FF"/>
              </a:solidFill>
              <a:latin typeface="Arial"/>
              <a:ea typeface="Arial"/>
              <a:cs typeface="Arial"/>
              <a:sym typeface="Arial"/>
            </a:endParaRPr>
          </a:p>
        </p:txBody>
      </p:sp>
      <p:sp>
        <p:nvSpPr>
          <p:cNvPr id="245" name="Google Shape;245;p41"/>
          <p:cNvSpPr txBox="1"/>
          <p:nvPr/>
        </p:nvSpPr>
        <p:spPr>
          <a:xfrm>
            <a:off x="551100" y="1148100"/>
            <a:ext cx="7929600" cy="8559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Font typeface="Arial"/>
              <a:buChar char="●"/>
            </a:pPr>
            <a:r>
              <a:rPr lang="en" sz="2400"/>
              <a:t>Great horned owls are most well known for making a “hoo, hoo, hoo, hoo” call, which they use to communicate with each other.</a:t>
            </a:r>
            <a:endParaRPr>
              <a:latin typeface="Source Code Pro"/>
              <a:ea typeface="Source Code Pro"/>
              <a:cs typeface="Source Code Pro"/>
              <a:sym typeface="Source Code Pro"/>
            </a:endParaRPr>
          </a:p>
        </p:txBody>
      </p:sp>
      <p:sp>
        <p:nvSpPr>
          <p:cNvPr id="246" name="Google Shape;246;p41"/>
          <p:cNvSpPr txBox="1"/>
          <p:nvPr/>
        </p:nvSpPr>
        <p:spPr>
          <a:xfrm>
            <a:off x="551100" y="2332150"/>
            <a:ext cx="8113200" cy="10869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Font typeface="Arial"/>
              <a:buChar char="●"/>
            </a:pPr>
            <a:r>
              <a:rPr lang="en" sz="2400"/>
              <a:t>They will can also make a clacking sound with their beak when they are upset or disturbed. </a:t>
            </a:r>
            <a:endParaRPr>
              <a:latin typeface="Source Code Pro"/>
              <a:ea typeface="Source Code Pro"/>
              <a:cs typeface="Source Code Pro"/>
              <a:sym typeface="Source Code Pro"/>
            </a:endParaRPr>
          </a:p>
        </p:txBody>
      </p:sp>
      <p:sp>
        <p:nvSpPr>
          <p:cNvPr id="247" name="Google Shape;247;p41"/>
          <p:cNvSpPr txBox="1"/>
          <p:nvPr/>
        </p:nvSpPr>
        <p:spPr>
          <a:xfrm>
            <a:off x="581700" y="3342500"/>
            <a:ext cx="8052000" cy="8559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000000"/>
              </a:buClr>
              <a:buSzPts val="2400"/>
              <a:buFont typeface="Arial"/>
              <a:buChar char="●"/>
            </a:pPr>
            <a:r>
              <a:rPr lang="en" sz="2400"/>
              <a:t>Baby owls make a screaming sound when begging for food.</a:t>
            </a:r>
            <a:endParaRPr>
              <a:latin typeface="Source Code Pro"/>
              <a:ea typeface="Source Code Pro"/>
              <a:cs typeface="Source Code Pro"/>
              <a:sym typeface="Source Code Pr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
                                        </p:tgtEl>
                                        <p:attrNameLst>
                                          <p:attrName>style.visibility</p:attrName>
                                        </p:attrNameLst>
                                      </p:cBhvr>
                                      <p:to>
                                        <p:strVal val="visible"/>
                                      </p:to>
                                    </p:set>
                                    <p:animEffect filter="fade" transition="in">
                                      <p:cBhvr>
                                        <p:cTn dur="1000"/>
                                        <p:tgtEl>
                                          <p:spTgt spid="2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7"/>
                                        </p:tgtEl>
                                        <p:attrNameLst>
                                          <p:attrName>style.visibility</p:attrName>
                                        </p:attrNameLst>
                                      </p:cBhvr>
                                      <p:to>
                                        <p:strVal val="visible"/>
                                      </p:to>
                                    </p:set>
                                    <p:animEffect filter="fade" transition="in">
                                      <p:cBhvr>
                                        <p:cTn dur="1000"/>
                                        <p:tgtEl>
                                          <p:spTgt spid="2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4"/>
                                        </p:tgtEl>
                                        <p:attrNameLst>
                                          <p:attrName>style.visibility</p:attrName>
                                        </p:attrNameLst>
                                      </p:cBhvr>
                                      <p:to>
                                        <p:strVal val="visible"/>
                                      </p:to>
                                    </p:set>
                                    <p:animEffect filter="fade" transition="in">
                                      <p:cBhvr>
                                        <p:cTn dur="1000"/>
                                        <p:tgtEl>
                                          <p:spTgt spid="2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 name="Shape 67"/>
        <p:cNvGrpSpPr/>
        <p:nvPr/>
      </p:nvGrpSpPr>
      <p:grpSpPr>
        <a:xfrm>
          <a:off x="0" y="0"/>
          <a:ext cx="0" cy="0"/>
          <a:chOff x="0" y="0"/>
          <a:chExt cx="0" cy="0"/>
        </a:xfrm>
      </p:grpSpPr>
      <p:sp>
        <p:nvSpPr>
          <p:cNvPr id="68" name="Google Shape;68;p15"/>
          <p:cNvSpPr txBox="1"/>
          <p:nvPr>
            <p:ph type="title"/>
          </p:nvPr>
        </p:nvSpPr>
        <p:spPr>
          <a:xfrm>
            <a:off x="211950" y="609425"/>
            <a:ext cx="8720100" cy="1301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0" lang="en" sz="3000">
                <a:solidFill>
                  <a:srgbClr val="000000"/>
                </a:solidFill>
                <a:latin typeface="Arial"/>
                <a:ea typeface="Arial"/>
                <a:cs typeface="Arial"/>
                <a:sym typeface="Arial"/>
              </a:rPr>
              <a:t>Imagine that you are in the ocean, surrounded by by underwater creatures. </a:t>
            </a:r>
            <a:endParaRPr b="0" sz="30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t/>
            </a:r>
            <a:endParaRPr b="0" sz="30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t/>
            </a:r>
            <a:endParaRPr b="0" sz="3000">
              <a:solidFill>
                <a:srgbClr val="000000"/>
              </a:solidFill>
              <a:latin typeface="Arial"/>
              <a:ea typeface="Arial"/>
              <a:cs typeface="Arial"/>
              <a:sym typeface="Arial"/>
            </a:endParaRPr>
          </a:p>
        </p:txBody>
      </p:sp>
      <p:sp>
        <p:nvSpPr>
          <p:cNvPr id="69" name="Google Shape;69;p15"/>
          <p:cNvSpPr txBox="1"/>
          <p:nvPr/>
        </p:nvSpPr>
        <p:spPr>
          <a:xfrm>
            <a:off x="1886850" y="4121625"/>
            <a:ext cx="7133700" cy="82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Examples: gills, shell, </a:t>
            </a:r>
            <a:r>
              <a:rPr lang="en" sz="1800"/>
              <a:t>fins</a:t>
            </a:r>
            <a:r>
              <a:rPr lang="en" sz="1800"/>
              <a:t>, tentacles</a:t>
            </a:r>
            <a:endParaRPr sz="1800"/>
          </a:p>
        </p:txBody>
      </p:sp>
      <p:sp>
        <p:nvSpPr>
          <p:cNvPr id="70" name="Google Shape;70;p15"/>
          <p:cNvSpPr txBox="1"/>
          <p:nvPr/>
        </p:nvSpPr>
        <p:spPr>
          <a:xfrm>
            <a:off x="255700" y="1911125"/>
            <a:ext cx="8676300" cy="1811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3000"/>
              <a:t>What are some things those underwater creatures have on their bodies that help them survive in their ocean habitat? </a:t>
            </a:r>
            <a:r>
              <a:rPr lang="en" sz="1800"/>
              <a:t>(click when ready to reveal examples)</a:t>
            </a:r>
            <a:endParaRPr sz="1800"/>
          </a:p>
          <a:p>
            <a:pPr indent="0" lvl="0" marL="0" rtl="0" algn="l">
              <a:spcBef>
                <a:spcPts val="0"/>
              </a:spcBef>
              <a:spcAft>
                <a:spcPts val="0"/>
              </a:spcAft>
              <a:buNone/>
            </a:pPr>
            <a:r>
              <a:t/>
            </a:r>
            <a:endParaRPr>
              <a:latin typeface="Source Code Pro"/>
              <a:ea typeface="Source Code Pro"/>
              <a:cs typeface="Source Code Pro"/>
              <a:sym typeface="Source Code Pr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
                                        </p:tgtEl>
                                        <p:attrNameLst>
                                          <p:attrName>style.visibility</p:attrName>
                                        </p:attrNameLst>
                                      </p:cBhvr>
                                      <p:to>
                                        <p:strVal val="visible"/>
                                      </p:to>
                                    </p:set>
                                    <p:animEffect filter="fade" transition="in">
                                      <p:cBhvr>
                                        <p:cTn dur="1000"/>
                                        <p:tgtEl>
                                          <p:spTgt spid="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69"/>
                                        </p:tgtEl>
                                        <p:attrNameLst>
                                          <p:attrName>style.visibility</p:attrName>
                                        </p:attrNameLst>
                                      </p:cBhvr>
                                      <p:to>
                                        <p:strVal val="visible"/>
                                      </p:to>
                                    </p:set>
                                    <p:anim calcmode="lin" valueType="num">
                                      <p:cBhvr additive="base">
                                        <p:cTn dur="1000"/>
                                        <p:tgtEl>
                                          <p:spTgt spid="6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1" name="Shape 251"/>
        <p:cNvGrpSpPr/>
        <p:nvPr/>
      </p:nvGrpSpPr>
      <p:grpSpPr>
        <a:xfrm>
          <a:off x="0" y="0"/>
          <a:ext cx="0" cy="0"/>
          <a:chOff x="0" y="0"/>
          <a:chExt cx="0" cy="0"/>
        </a:xfrm>
      </p:grpSpPr>
      <p:sp>
        <p:nvSpPr>
          <p:cNvPr id="252" name="Google Shape;252;p42"/>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rial"/>
                <a:ea typeface="Arial"/>
                <a:cs typeface="Arial"/>
                <a:sym typeface="Arial"/>
              </a:rPr>
              <a:t>Talons/Feet</a:t>
            </a:r>
            <a:endParaRPr>
              <a:latin typeface="Arial"/>
              <a:ea typeface="Arial"/>
              <a:cs typeface="Arial"/>
              <a:sym typeface="Arial"/>
            </a:endParaRPr>
          </a:p>
        </p:txBody>
      </p:sp>
      <p:sp>
        <p:nvSpPr>
          <p:cNvPr id="253" name="Google Shape;253;p42"/>
          <p:cNvSpPr txBox="1"/>
          <p:nvPr>
            <p:ph idx="1" type="body"/>
          </p:nvPr>
        </p:nvSpPr>
        <p:spPr>
          <a:xfrm>
            <a:off x="311700" y="1093850"/>
            <a:ext cx="4524600" cy="35838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0000"/>
              </a:buClr>
              <a:buSzPts val="2400"/>
              <a:buFont typeface="Arial"/>
              <a:buChar char="●"/>
            </a:pPr>
            <a:r>
              <a:rPr lang="en" sz="2400">
                <a:solidFill>
                  <a:srgbClr val="000000"/>
                </a:solidFill>
                <a:latin typeface="Arial"/>
                <a:ea typeface="Arial"/>
                <a:cs typeface="Arial"/>
                <a:sym typeface="Arial"/>
              </a:rPr>
              <a:t>What do you think the talons are useful for?</a:t>
            </a:r>
            <a:endParaRPr sz="24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2400">
              <a:solidFill>
                <a:srgbClr val="000000"/>
              </a:solidFill>
              <a:latin typeface="Arial"/>
              <a:ea typeface="Arial"/>
              <a:cs typeface="Arial"/>
              <a:sym typeface="Arial"/>
            </a:endParaRPr>
          </a:p>
          <a:p>
            <a:pPr indent="-381000" lvl="0" marL="457200" rtl="0" algn="l">
              <a:lnSpc>
                <a:spcPct val="100000"/>
              </a:lnSpc>
              <a:spcBef>
                <a:spcPts val="0"/>
              </a:spcBef>
              <a:spcAft>
                <a:spcPts val="0"/>
              </a:spcAft>
              <a:buClr>
                <a:srgbClr val="000000"/>
              </a:buClr>
              <a:buSzPts val="2400"/>
              <a:buFont typeface="Arial"/>
              <a:buChar char="●"/>
            </a:pPr>
            <a:r>
              <a:rPr lang="en" sz="2400">
                <a:solidFill>
                  <a:srgbClr val="000000"/>
                </a:solidFill>
                <a:latin typeface="Arial"/>
                <a:ea typeface="Arial"/>
                <a:cs typeface="Arial"/>
                <a:sym typeface="Arial"/>
              </a:rPr>
              <a:t>What do the talons remind you of?</a:t>
            </a:r>
            <a:endParaRPr sz="24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2400">
              <a:solidFill>
                <a:srgbClr val="000000"/>
              </a:solidFill>
              <a:latin typeface="Arial"/>
              <a:ea typeface="Arial"/>
              <a:cs typeface="Arial"/>
              <a:sym typeface="Arial"/>
            </a:endParaRPr>
          </a:p>
          <a:p>
            <a:pPr indent="-381000" lvl="0" marL="457200" rtl="0" algn="l">
              <a:lnSpc>
                <a:spcPct val="100000"/>
              </a:lnSpc>
              <a:spcBef>
                <a:spcPts val="0"/>
              </a:spcBef>
              <a:spcAft>
                <a:spcPts val="0"/>
              </a:spcAft>
              <a:buClr>
                <a:srgbClr val="000000"/>
              </a:buClr>
              <a:buSzPts val="2400"/>
              <a:buFont typeface="Arial"/>
              <a:buChar char="●"/>
            </a:pPr>
            <a:r>
              <a:rPr lang="en" sz="2400">
                <a:solidFill>
                  <a:srgbClr val="000000"/>
                </a:solidFill>
                <a:latin typeface="Arial"/>
                <a:ea typeface="Arial"/>
                <a:cs typeface="Arial"/>
                <a:sym typeface="Arial"/>
              </a:rPr>
              <a:t>Why do you think the owl has feathers on its feet?</a:t>
            </a:r>
            <a:endParaRPr sz="24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2400">
              <a:solidFill>
                <a:srgbClr val="000000"/>
              </a:solidFill>
              <a:latin typeface="Arial"/>
              <a:ea typeface="Arial"/>
              <a:cs typeface="Arial"/>
              <a:sym typeface="Arial"/>
            </a:endParaRPr>
          </a:p>
        </p:txBody>
      </p:sp>
      <p:pic>
        <p:nvPicPr>
          <p:cNvPr id="254" name="Google Shape;254;p42"/>
          <p:cNvPicPr preferRelativeResize="0"/>
          <p:nvPr/>
        </p:nvPicPr>
        <p:blipFill rotWithShape="1">
          <a:blip r:embed="rId3">
            <a:alphaModFix/>
          </a:blip>
          <a:srcRect b="14845" l="0" r="3493" t="22751"/>
          <a:stretch/>
        </p:blipFill>
        <p:spPr>
          <a:xfrm>
            <a:off x="5640425" y="3589750"/>
            <a:ext cx="2151375" cy="1391125"/>
          </a:xfrm>
          <a:prstGeom prst="rect">
            <a:avLst/>
          </a:prstGeom>
          <a:noFill/>
          <a:ln>
            <a:noFill/>
          </a:ln>
        </p:spPr>
      </p:pic>
      <p:pic>
        <p:nvPicPr>
          <p:cNvPr id="255" name="Google Shape;255;p42"/>
          <p:cNvPicPr preferRelativeResize="0"/>
          <p:nvPr/>
        </p:nvPicPr>
        <p:blipFill>
          <a:blip r:embed="rId4">
            <a:alphaModFix/>
          </a:blip>
          <a:stretch>
            <a:fillRect/>
          </a:stretch>
        </p:blipFill>
        <p:spPr>
          <a:xfrm>
            <a:off x="5230825" y="1093855"/>
            <a:ext cx="3601475" cy="239887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sp>
        <p:nvSpPr>
          <p:cNvPr id="260" name="Google Shape;260;p43"/>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rial"/>
                <a:ea typeface="Arial"/>
                <a:cs typeface="Arial"/>
                <a:sym typeface="Arial"/>
              </a:rPr>
              <a:t>Talons/Feet</a:t>
            </a:r>
            <a:endParaRPr>
              <a:latin typeface="Arial"/>
              <a:ea typeface="Arial"/>
              <a:cs typeface="Arial"/>
              <a:sym typeface="Arial"/>
            </a:endParaRPr>
          </a:p>
        </p:txBody>
      </p:sp>
      <p:sp>
        <p:nvSpPr>
          <p:cNvPr id="261" name="Google Shape;261;p43"/>
          <p:cNvSpPr txBox="1"/>
          <p:nvPr>
            <p:ph idx="1" type="body"/>
          </p:nvPr>
        </p:nvSpPr>
        <p:spPr>
          <a:xfrm>
            <a:off x="311700" y="1093850"/>
            <a:ext cx="8520600" cy="1401300"/>
          </a:xfrm>
          <a:prstGeom prst="rect">
            <a:avLst/>
          </a:prstGeom>
        </p:spPr>
        <p:txBody>
          <a:bodyPr anchorCtr="0" anchor="t" bIns="91425" lIns="91425" spcFirstLastPara="1" rIns="91425" wrap="square" tIns="91425">
            <a:noAutofit/>
          </a:bodyPr>
          <a:lstStyle/>
          <a:p>
            <a:pPr indent="-355600" lvl="0" marL="457200" rtl="0" algn="l">
              <a:lnSpc>
                <a:spcPct val="100000"/>
              </a:lnSpc>
              <a:spcBef>
                <a:spcPts val="0"/>
              </a:spcBef>
              <a:spcAft>
                <a:spcPts val="0"/>
              </a:spcAft>
              <a:buClr>
                <a:srgbClr val="000000"/>
              </a:buClr>
              <a:buSzPts val="2000"/>
              <a:buFont typeface="Arial"/>
              <a:buChar char="●"/>
            </a:pPr>
            <a:r>
              <a:rPr lang="en" sz="2000">
                <a:solidFill>
                  <a:srgbClr val="000000"/>
                </a:solidFill>
                <a:latin typeface="Arial"/>
                <a:ea typeface="Arial"/>
                <a:cs typeface="Arial"/>
                <a:sym typeface="Arial"/>
              </a:rPr>
              <a:t>Owls have 4 toes that help them grip onto branches and balance. 2 toes face forward, 1 backward, and then the last 1 can move to face forward or backward. There is a sharp claw, or talon a</a:t>
            </a:r>
            <a:r>
              <a:rPr lang="en" sz="2000">
                <a:solidFill>
                  <a:srgbClr val="000000"/>
                </a:solidFill>
                <a:latin typeface="Arial"/>
                <a:ea typeface="Arial"/>
                <a:cs typeface="Arial"/>
                <a:sym typeface="Arial"/>
              </a:rPr>
              <a:t>t the end of each toe</a:t>
            </a:r>
            <a:r>
              <a:rPr lang="en" sz="2000">
                <a:solidFill>
                  <a:srgbClr val="000000"/>
                </a:solidFill>
                <a:latin typeface="Arial"/>
                <a:ea typeface="Arial"/>
                <a:cs typeface="Arial"/>
                <a:sym typeface="Arial"/>
              </a:rPr>
              <a:t>.</a:t>
            </a:r>
            <a:endParaRPr sz="2000">
              <a:solidFill>
                <a:srgbClr val="000000"/>
              </a:solidFill>
              <a:latin typeface="Arial"/>
              <a:ea typeface="Arial"/>
              <a:cs typeface="Arial"/>
              <a:sym typeface="Arial"/>
            </a:endParaRPr>
          </a:p>
          <a:p>
            <a:pPr indent="0" lvl="0" marL="0" rtl="0" algn="l">
              <a:spcBef>
                <a:spcPts val="0"/>
              </a:spcBef>
              <a:spcAft>
                <a:spcPts val="0"/>
              </a:spcAft>
              <a:buNone/>
            </a:pPr>
            <a:r>
              <a:t/>
            </a:r>
            <a:endParaRPr sz="2000"/>
          </a:p>
        </p:txBody>
      </p:sp>
      <p:sp>
        <p:nvSpPr>
          <p:cNvPr id="262" name="Google Shape;262;p43"/>
          <p:cNvSpPr txBox="1"/>
          <p:nvPr/>
        </p:nvSpPr>
        <p:spPr>
          <a:xfrm>
            <a:off x="311700" y="2330263"/>
            <a:ext cx="8520600" cy="1485000"/>
          </a:xfrm>
          <a:prstGeom prst="rect">
            <a:avLst/>
          </a:prstGeom>
          <a:noFill/>
          <a:ln>
            <a:noFill/>
          </a:ln>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Clr>
                <a:srgbClr val="000000"/>
              </a:buClr>
              <a:buSzPts val="2000"/>
              <a:buFont typeface="Arial"/>
              <a:buChar char="●"/>
            </a:pPr>
            <a:r>
              <a:rPr lang="en" sz="2000"/>
              <a:t>Great horned owls have a strong grip! It takes 28 pounds of force to open when they are clenched. Their strong grip allows them to crack the spine of large prey, and to carry animals that are bigger and heavier than themselves. </a:t>
            </a:r>
            <a:endParaRPr>
              <a:latin typeface="Source Code Pro"/>
              <a:ea typeface="Source Code Pro"/>
              <a:cs typeface="Source Code Pro"/>
              <a:sym typeface="Source Code Pro"/>
            </a:endParaRPr>
          </a:p>
        </p:txBody>
      </p:sp>
      <p:sp>
        <p:nvSpPr>
          <p:cNvPr id="263" name="Google Shape;263;p43"/>
          <p:cNvSpPr txBox="1"/>
          <p:nvPr/>
        </p:nvSpPr>
        <p:spPr>
          <a:xfrm>
            <a:off x="311700" y="3738725"/>
            <a:ext cx="8520600" cy="855900"/>
          </a:xfrm>
          <a:prstGeom prst="rect">
            <a:avLst/>
          </a:prstGeom>
          <a:noFill/>
          <a:ln>
            <a:noFill/>
          </a:ln>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Clr>
                <a:srgbClr val="000000"/>
              </a:buClr>
              <a:buSzPts val="2000"/>
              <a:buFont typeface="Arial"/>
              <a:buChar char="●"/>
            </a:pPr>
            <a:r>
              <a:rPr lang="en" sz="2000"/>
              <a:t>They use their talons to capture and kill prey, but also to protect themselves against predators.</a:t>
            </a:r>
            <a:endParaRPr>
              <a:latin typeface="Source Code Pro"/>
              <a:ea typeface="Source Code Pro"/>
              <a:cs typeface="Source Code Pro"/>
              <a:sym typeface="Source Code Pro"/>
            </a:endParaRPr>
          </a:p>
        </p:txBody>
      </p:sp>
      <p:sp>
        <p:nvSpPr>
          <p:cNvPr id="264" name="Google Shape;264;p43"/>
          <p:cNvSpPr txBox="1"/>
          <p:nvPr/>
        </p:nvSpPr>
        <p:spPr>
          <a:xfrm>
            <a:off x="311700" y="4501925"/>
            <a:ext cx="7335600" cy="855900"/>
          </a:xfrm>
          <a:prstGeom prst="rect">
            <a:avLst/>
          </a:prstGeom>
          <a:noFill/>
          <a:ln>
            <a:noFill/>
          </a:ln>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Clr>
                <a:srgbClr val="000000"/>
              </a:buClr>
              <a:buSzPts val="2000"/>
              <a:buFont typeface="Arial"/>
              <a:buChar char="●"/>
            </a:pPr>
            <a:r>
              <a:rPr lang="en" sz="2000"/>
              <a:t>Their feet have feathers on them to keep warm. </a:t>
            </a:r>
            <a:endParaRPr>
              <a:latin typeface="Source Code Pro"/>
              <a:ea typeface="Source Code Pro"/>
              <a:cs typeface="Source Code Pro"/>
              <a:sym typeface="Source Code Pr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2"/>
                                        </p:tgtEl>
                                        <p:attrNameLst>
                                          <p:attrName>style.visibility</p:attrName>
                                        </p:attrNameLst>
                                      </p:cBhvr>
                                      <p:to>
                                        <p:strVal val="visible"/>
                                      </p:to>
                                    </p:set>
                                    <p:animEffect filter="fade" transition="in">
                                      <p:cBhvr>
                                        <p:cTn dur="1000"/>
                                        <p:tgtEl>
                                          <p:spTgt spid="2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3"/>
                                        </p:tgtEl>
                                        <p:attrNameLst>
                                          <p:attrName>style.visibility</p:attrName>
                                        </p:attrNameLst>
                                      </p:cBhvr>
                                      <p:to>
                                        <p:strVal val="visible"/>
                                      </p:to>
                                    </p:set>
                                    <p:animEffect filter="fade" transition="in">
                                      <p:cBhvr>
                                        <p:cTn dur="1000"/>
                                        <p:tgtEl>
                                          <p:spTgt spid="2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
                                        </p:tgtEl>
                                        <p:attrNameLst>
                                          <p:attrName>style.visibility</p:attrName>
                                        </p:attrNameLst>
                                      </p:cBhvr>
                                      <p:to>
                                        <p:strVal val="visible"/>
                                      </p:to>
                                    </p:set>
                                    <p:animEffect filter="fade" transition="in">
                                      <p:cBhvr>
                                        <p:cTn dur="1200"/>
                                        <p:tgtEl>
                                          <p:spTgt spid="2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8" name="Shape 268"/>
        <p:cNvGrpSpPr/>
        <p:nvPr/>
      </p:nvGrpSpPr>
      <p:grpSpPr>
        <a:xfrm>
          <a:off x="0" y="0"/>
          <a:ext cx="0" cy="0"/>
          <a:chOff x="0" y="0"/>
          <a:chExt cx="0" cy="0"/>
        </a:xfrm>
      </p:grpSpPr>
      <p:sp>
        <p:nvSpPr>
          <p:cNvPr id="269" name="Google Shape;269;p44"/>
          <p:cNvSpPr txBox="1"/>
          <p:nvPr>
            <p:ph type="title"/>
          </p:nvPr>
        </p:nvSpPr>
        <p:spPr>
          <a:xfrm>
            <a:off x="311700" y="0"/>
            <a:ext cx="8520600" cy="801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Great Horned Owl on the Hunt</a:t>
            </a:r>
            <a:endParaRPr/>
          </a:p>
        </p:txBody>
      </p:sp>
      <p:pic>
        <p:nvPicPr>
          <p:cNvPr descr="A Great Horned Owl syncs its ears and eyes to unleash it’s silent assault on prey. &#10;➡ Subscribe: http://bit.ly/NatGeoWILDSubscribe&#10;&#10;#NatGeoWILD #Owls #Birds&#10;&#10;About National Geographic Wild:&#10;National Geographic Wild is a place for all things animals and for animal-lovers alike. Take a journey through the animal kingdom with us and discover things you never knew before, or rediscover your favorite animals!&#10;&#10;Get More National Geographic Wild: &#10;Official Site: http://bit.ly/NatGeoWILD&#10;Facebook: http://bit.ly/NGWFacebook&#10;Twitter: http://bit.ly/NGWTwitter&#10;Instagram: http://bit.ly/NGWInstagram&#10;&#10;Read more about Great Horned Owl here:&#10;https://on.natgeo.com/2WcS5FI&#10;&#10;Great Horned Owl on the Hunt | Nat Geo Wild&#10;https://youtu.be/bt3X8MJgJWo&#10;&#10;Nat Geo Wild &#10;https://www.youtube.com/user/NatGeoWild" id="270" name="Google Shape;270;p44" title="Great Horned Owl on the Hunt | Nat Geo Wild">
            <a:hlinkClick r:id="rId3"/>
          </p:cNvPr>
          <p:cNvPicPr preferRelativeResize="0"/>
          <p:nvPr/>
        </p:nvPicPr>
        <p:blipFill>
          <a:blip r:embed="rId4">
            <a:alphaModFix/>
          </a:blip>
          <a:stretch>
            <a:fillRect/>
          </a:stretch>
        </p:blipFill>
        <p:spPr>
          <a:xfrm>
            <a:off x="1714500" y="857250"/>
            <a:ext cx="5602750" cy="42020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 name="Shape 274"/>
        <p:cNvGrpSpPr/>
        <p:nvPr/>
      </p:nvGrpSpPr>
      <p:grpSpPr>
        <a:xfrm>
          <a:off x="0" y="0"/>
          <a:ext cx="0" cy="0"/>
          <a:chOff x="0" y="0"/>
          <a:chExt cx="0" cy="0"/>
        </a:xfrm>
      </p:grpSpPr>
      <p:sp>
        <p:nvSpPr>
          <p:cNvPr id="275" name="Google Shape;275;p45"/>
          <p:cNvSpPr txBox="1"/>
          <p:nvPr>
            <p:ph idx="1" type="body"/>
          </p:nvPr>
        </p:nvSpPr>
        <p:spPr>
          <a:xfrm>
            <a:off x="311700" y="969350"/>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000000"/>
                </a:solidFill>
                <a:latin typeface="Arial"/>
                <a:ea typeface="Arial"/>
                <a:cs typeface="Arial"/>
                <a:sym typeface="Arial"/>
              </a:rPr>
              <a:t>Some adaptations are </a:t>
            </a:r>
            <a:r>
              <a:rPr i="1" lang="en" sz="2000">
                <a:solidFill>
                  <a:srgbClr val="000000"/>
                </a:solidFill>
                <a:latin typeface="Arial"/>
                <a:ea typeface="Arial"/>
                <a:cs typeface="Arial"/>
                <a:sym typeface="Arial"/>
              </a:rPr>
              <a:t>structural</a:t>
            </a:r>
            <a:r>
              <a:rPr lang="en" sz="2000">
                <a:solidFill>
                  <a:srgbClr val="000000"/>
                </a:solidFill>
                <a:latin typeface="Arial"/>
                <a:ea typeface="Arial"/>
                <a:cs typeface="Arial"/>
                <a:sym typeface="Arial"/>
              </a:rPr>
              <a:t> and some are </a:t>
            </a:r>
            <a:r>
              <a:rPr i="1" lang="en" sz="2000">
                <a:solidFill>
                  <a:srgbClr val="000000"/>
                </a:solidFill>
                <a:latin typeface="Arial"/>
                <a:ea typeface="Arial"/>
                <a:cs typeface="Arial"/>
                <a:sym typeface="Arial"/>
              </a:rPr>
              <a:t>behavioral</a:t>
            </a:r>
            <a:r>
              <a:rPr lang="en" sz="2000">
                <a:solidFill>
                  <a:srgbClr val="000000"/>
                </a:solidFill>
                <a:latin typeface="Arial"/>
                <a:ea typeface="Arial"/>
                <a:cs typeface="Arial"/>
                <a:sym typeface="Arial"/>
              </a:rPr>
              <a:t>. A structural adaptation is something an animal has on its body. Behavioral adaptations are things that an animal does to survive.</a:t>
            </a:r>
            <a:endParaRPr sz="2000">
              <a:solidFill>
                <a:srgbClr val="000000"/>
              </a:solidFill>
              <a:latin typeface="Arial"/>
              <a:ea typeface="Arial"/>
              <a:cs typeface="Arial"/>
              <a:sym typeface="Arial"/>
            </a:endParaRPr>
          </a:p>
          <a:p>
            <a:pPr indent="0" lvl="0" marL="0" rtl="0" algn="l">
              <a:spcBef>
                <a:spcPts val="0"/>
              </a:spcBef>
              <a:spcAft>
                <a:spcPts val="0"/>
              </a:spcAft>
              <a:buNone/>
            </a:pPr>
            <a:r>
              <a:t/>
            </a:r>
            <a:endParaRPr sz="2000">
              <a:solidFill>
                <a:srgbClr val="000000"/>
              </a:solidFill>
              <a:latin typeface="Arial"/>
              <a:ea typeface="Arial"/>
              <a:cs typeface="Arial"/>
              <a:sym typeface="Arial"/>
            </a:endParaRPr>
          </a:p>
          <a:p>
            <a:pPr indent="0" lvl="0" marL="0" rtl="0" algn="l">
              <a:spcBef>
                <a:spcPts val="0"/>
              </a:spcBef>
              <a:spcAft>
                <a:spcPts val="0"/>
              </a:spcAft>
              <a:buNone/>
            </a:pPr>
            <a:r>
              <a:rPr lang="en" sz="2000">
                <a:solidFill>
                  <a:srgbClr val="000000"/>
                </a:solidFill>
                <a:latin typeface="Arial"/>
                <a:ea typeface="Arial"/>
                <a:cs typeface="Arial"/>
                <a:sym typeface="Arial"/>
              </a:rPr>
              <a:t>What is an example of a structural adaptation of a great horned owl? What is an example of a behavioral adaptation?</a:t>
            </a:r>
            <a:endParaRPr sz="2000">
              <a:solidFill>
                <a:srgbClr val="000000"/>
              </a:solidFill>
              <a:latin typeface="Arial"/>
              <a:ea typeface="Arial"/>
              <a:cs typeface="Arial"/>
              <a:sym typeface="Arial"/>
            </a:endParaRPr>
          </a:p>
          <a:p>
            <a:pPr indent="0" lvl="0" marL="0" rtl="0" algn="l">
              <a:spcBef>
                <a:spcPts val="0"/>
              </a:spcBef>
              <a:spcAft>
                <a:spcPts val="0"/>
              </a:spcAft>
              <a:buNone/>
            </a:pPr>
            <a:r>
              <a:t/>
            </a:r>
            <a:endParaRPr sz="2000">
              <a:solidFill>
                <a:srgbClr val="000000"/>
              </a:solidFill>
              <a:latin typeface="Arial"/>
              <a:ea typeface="Arial"/>
              <a:cs typeface="Arial"/>
              <a:sym typeface="Arial"/>
            </a:endParaRPr>
          </a:p>
          <a:p>
            <a:pPr indent="0" lvl="0" marL="0" rtl="0" algn="l">
              <a:spcBef>
                <a:spcPts val="0"/>
              </a:spcBef>
              <a:spcAft>
                <a:spcPts val="0"/>
              </a:spcAft>
              <a:buNone/>
            </a:pPr>
            <a:r>
              <a:rPr lang="en" sz="2000">
                <a:solidFill>
                  <a:srgbClr val="000000"/>
                </a:solidFill>
                <a:latin typeface="Arial"/>
                <a:ea typeface="Arial"/>
                <a:cs typeface="Arial"/>
                <a:sym typeface="Arial"/>
              </a:rPr>
              <a:t>Go through each</a:t>
            </a:r>
            <a:r>
              <a:rPr lang="en" sz="2000">
                <a:solidFill>
                  <a:srgbClr val="000000"/>
                </a:solidFill>
                <a:latin typeface="Arial"/>
                <a:ea typeface="Arial"/>
                <a:cs typeface="Arial"/>
                <a:sym typeface="Arial"/>
              </a:rPr>
              <a:t> adaptation</a:t>
            </a:r>
            <a:r>
              <a:rPr lang="en" sz="2000">
                <a:solidFill>
                  <a:srgbClr val="000000"/>
                </a:solidFill>
                <a:latin typeface="Arial"/>
                <a:ea typeface="Arial"/>
                <a:cs typeface="Arial"/>
                <a:sym typeface="Arial"/>
              </a:rPr>
              <a:t> on your great horned owl adaptation sheet and sort them into either behavioral or structural adaptations.</a:t>
            </a:r>
            <a:endParaRPr sz="2000">
              <a:solidFill>
                <a:srgbClr val="000000"/>
              </a:solidFill>
              <a:latin typeface="Arial"/>
              <a:ea typeface="Arial"/>
              <a:cs typeface="Arial"/>
              <a:sym typeface="Arial"/>
            </a:endParaRPr>
          </a:p>
        </p:txBody>
      </p:sp>
      <p:sp>
        <p:nvSpPr>
          <p:cNvPr id="276" name="Google Shape;276;p45"/>
          <p:cNvSpPr txBox="1"/>
          <p:nvPr/>
        </p:nvSpPr>
        <p:spPr>
          <a:xfrm>
            <a:off x="695250" y="0"/>
            <a:ext cx="7753500" cy="59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800">
                <a:latin typeface="Amatic SC"/>
                <a:ea typeface="Amatic SC"/>
                <a:cs typeface="Amatic SC"/>
                <a:sym typeface="Amatic SC"/>
              </a:rPr>
              <a:t>Post </a:t>
            </a:r>
            <a:r>
              <a:rPr b="1" lang="en" sz="4800">
                <a:latin typeface="Amatic SC"/>
                <a:ea typeface="Amatic SC"/>
                <a:cs typeface="Amatic SC"/>
                <a:sym typeface="Amatic SC"/>
              </a:rPr>
              <a:t>Discussion</a:t>
            </a:r>
            <a:r>
              <a:rPr b="1" lang="en" sz="4800">
                <a:latin typeface="Amatic SC"/>
                <a:ea typeface="Amatic SC"/>
                <a:cs typeface="Amatic SC"/>
                <a:sym typeface="Amatic SC"/>
              </a:rPr>
              <a:t> </a:t>
            </a:r>
            <a:endParaRPr b="1" sz="4800">
              <a:latin typeface="Amatic SC"/>
              <a:ea typeface="Amatic SC"/>
              <a:cs typeface="Amatic SC"/>
              <a:sym typeface="Amatic S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5">
                                            <p:txEl>
                                              <p:pRg end="0" st="0"/>
                                            </p:txEl>
                                          </p:spTgt>
                                        </p:tgtEl>
                                        <p:attrNameLst>
                                          <p:attrName>style.visibility</p:attrName>
                                        </p:attrNameLst>
                                      </p:cBhvr>
                                      <p:to>
                                        <p:strVal val="visible"/>
                                      </p:to>
                                    </p:set>
                                    <p:animEffect filter="fade" transition="in">
                                      <p:cBhvr>
                                        <p:cTn dur="1000"/>
                                        <p:tgtEl>
                                          <p:spTgt spid="27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5">
                                            <p:txEl>
                                              <p:pRg end="1" st="1"/>
                                            </p:txEl>
                                          </p:spTgt>
                                        </p:tgtEl>
                                        <p:attrNameLst>
                                          <p:attrName>style.visibility</p:attrName>
                                        </p:attrNameLst>
                                      </p:cBhvr>
                                      <p:to>
                                        <p:strVal val="visible"/>
                                      </p:to>
                                    </p:set>
                                    <p:animEffect filter="fade" transition="in">
                                      <p:cBhvr>
                                        <p:cTn dur="1000"/>
                                        <p:tgtEl>
                                          <p:spTgt spid="27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5">
                                            <p:txEl>
                                              <p:pRg end="2" st="2"/>
                                            </p:txEl>
                                          </p:spTgt>
                                        </p:tgtEl>
                                        <p:attrNameLst>
                                          <p:attrName>style.visibility</p:attrName>
                                        </p:attrNameLst>
                                      </p:cBhvr>
                                      <p:to>
                                        <p:strVal val="visible"/>
                                      </p:to>
                                    </p:set>
                                    <p:animEffect filter="fade" transition="in">
                                      <p:cBhvr>
                                        <p:cTn dur="1000"/>
                                        <p:tgtEl>
                                          <p:spTgt spid="27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5">
                                            <p:txEl>
                                              <p:pRg end="3" st="3"/>
                                            </p:txEl>
                                          </p:spTgt>
                                        </p:tgtEl>
                                        <p:attrNameLst>
                                          <p:attrName>style.visibility</p:attrName>
                                        </p:attrNameLst>
                                      </p:cBhvr>
                                      <p:to>
                                        <p:strVal val="visible"/>
                                      </p:to>
                                    </p:set>
                                    <p:animEffect filter="fade" transition="in">
                                      <p:cBhvr>
                                        <p:cTn dur="1000"/>
                                        <p:tgtEl>
                                          <p:spTgt spid="27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5">
                                            <p:txEl>
                                              <p:pRg end="4" st="4"/>
                                            </p:txEl>
                                          </p:spTgt>
                                        </p:tgtEl>
                                        <p:attrNameLst>
                                          <p:attrName>style.visibility</p:attrName>
                                        </p:attrNameLst>
                                      </p:cBhvr>
                                      <p:to>
                                        <p:strVal val="visible"/>
                                      </p:to>
                                    </p:set>
                                    <p:animEffect filter="fade" transition="in">
                                      <p:cBhvr>
                                        <p:cTn dur="1000"/>
                                        <p:tgtEl>
                                          <p:spTgt spid="275">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 name="Shape 280"/>
        <p:cNvGrpSpPr/>
        <p:nvPr/>
      </p:nvGrpSpPr>
      <p:grpSpPr>
        <a:xfrm>
          <a:off x="0" y="0"/>
          <a:ext cx="0" cy="0"/>
          <a:chOff x="0" y="0"/>
          <a:chExt cx="0" cy="0"/>
        </a:xfrm>
      </p:grpSpPr>
      <p:sp>
        <p:nvSpPr>
          <p:cNvPr id="281" name="Google Shape;281;p46"/>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800"/>
              <a:t>Further Discussion </a:t>
            </a:r>
            <a:endParaRPr sz="4800"/>
          </a:p>
        </p:txBody>
      </p:sp>
      <p:sp>
        <p:nvSpPr>
          <p:cNvPr id="282" name="Google Shape;282;p46"/>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2400">
              <a:solidFill>
                <a:srgbClr val="000000"/>
              </a:solidFill>
              <a:latin typeface="Arial"/>
              <a:ea typeface="Arial"/>
              <a:cs typeface="Arial"/>
              <a:sym typeface="Arial"/>
            </a:endParaRPr>
          </a:p>
          <a:p>
            <a:pPr indent="0" lvl="0" marL="0" rtl="0" algn="l">
              <a:spcBef>
                <a:spcPts val="0"/>
              </a:spcBef>
              <a:spcAft>
                <a:spcPts val="0"/>
              </a:spcAft>
              <a:buNone/>
            </a:pPr>
            <a:r>
              <a:rPr lang="en" sz="2400">
                <a:solidFill>
                  <a:srgbClr val="000000"/>
                </a:solidFill>
                <a:latin typeface="Arial"/>
                <a:ea typeface="Arial"/>
                <a:cs typeface="Arial"/>
                <a:sym typeface="Arial"/>
              </a:rPr>
              <a:t>How are the adaptations of the great horned owl different from the adaptations of a hawk (or other bird that hunts in the daytime)?</a:t>
            </a:r>
            <a:endParaRPr sz="2400">
              <a:solidFill>
                <a:srgbClr val="000000"/>
              </a:solidFill>
              <a:latin typeface="Arial"/>
              <a:ea typeface="Arial"/>
              <a:cs typeface="Arial"/>
              <a:sym typeface="Arial"/>
            </a:endParaRPr>
          </a:p>
          <a:p>
            <a:pPr indent="0" lvl="0" marL="0" rtl="0" algn="l">
              <a:spcBef>
                <a:spcPts val="0"/>
              </a:spcBef>
              <a:spcAft>
                <a:spcPts val="0"/>
              </a:spcAft>
              <a:buNone/>
            </a:pPr>
            <a:r>
              <a:t/>
            </a:r>
            <a:endParaRPr sz="2400">
              <a:solidFill>
                <a:srgbClr val="000000"/>
              </a:solidFill>
              <a:latin typeface="Arial"/>
              <a:ea typeface="Arial"/>
              <a:cs typeface="Arial"/>
              <a:sym typeface="Arial"/>
            </a:endParaRPr>
          </a:p>
          <a:p>
            <a:pPr indent="0" lvl="0" marL="0" rtl="0" algn="l">
              <a:spcBef>
                <a:spcPts val="0"/>
              </a:spcBef>
              <a:spcAft>
                <a:spcPts val="0"/>
              </a:spcAft>
              <a:buNone/>
            </a:pPr>
            <a:r>
              <a:rPr lang="en" sz="2400">
                <a:solidFill>
                  <a:srgbClr val="000000"/>
                </a:solidFill>
                <a:latin typeface="Arial"/>
                <a:ea typeface="Arial"/>
                <a:cs typeface="Arial"/>
                <a:sym typeface="Arial"/>
              </a:rPr>
              <a:t>What do you think is the great horned owl’s best or most important </a:t>
            </a:r>
            <a:r>
              <a:rPr lang="en" sz="2400">
                <a:solidFill>
                  <a:srgbClr val="000000"/>
                </a:solidFill>
                <a:latin typeface="Arial"/>
                <a:ea typeface="Arial"/>
                <a:cs typeface="Arial"/>
                <a:sym typeface="Arial"/>
              </a:rPr>
              <a:t>adaptation</a:t>
            </a:r>
            <a:r>
              <a:rPr lang="en" sz="2400">
                <a:solidFill>
                  <a:srgbClr val="000000"/>
                </a:solidFill>
                <a:latin typeface="Arial"/>
                <a:ea typeface="Arial"/>
                <a:cs typeface="Arial"/>
                <a:sym typeface="Arial"/>
              </a:rPr>
              <a:t>? Why?</a:t>
            </a:r>
            <a:endParaRPr sz="2400">
              <a:solidFill>
                <a:srgbClr val="000000"/>
              </a:solidFill>
              <a:latin typeface="Arial"/>
              <a:ea typeface="Arial"/>
              <a:cs typeface="Arial"/>
              <a:sym typeface="Arial"/>
            </a:endParaRPr>
          </a:p>
          <a:p>
            <a:pPr indent="0" lvl="0" marL="0" rtl="0" algn="l">
              <a:spcBef>
                <a:spcPts val="0"/>
              </a:spcBef>
              <a:spcAft>
                <a:spcPts val="160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2">
                                            <p:txEl>
                                              <p:pRg end="0" st="0"/>
                                            </p:txEl>
                                          </p:spTgt>
                                        </p:tgtEl>
                                        <p:attrNameLst>
                                          <p:attrName>style.visibility</p:attrName>
                                        </p:attrNameLst>
                                      </p:cBhvr>
                                      <p:to>
                                        <p:strVal val="visible"/>
                                      </p:to>
                                    </p:set>
                                    <p:animEffect filter="fade" transition="in">
                                      <p:cBhvr>
                                        <p:cTn dur="1000"/>
                                        <p:tgtEl>
                                          <p:spTgt spid="28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2">
                                            <p:txEl>
                                              <p:pRg end="1" st="1"/>
                                            </p:txEl>
                                          </p:spTgt>
                                        </p:tgtEl>
                                        <p:attrNameLst>
                                          <p:attrName>style.visibility</p:attrName>
                                        </p:attrNameLst>
                                      </p:cBhvr>
                                      <p:to>
                                        <p:strVal val="visible"/>
                                      </p:to>
                                    </p:set>
                                    <p:animEffect filter="fade" transition="in">
                                      <p:cBhvr>
                                        <p:cTn dur="1000"/>
                                        <p:tgtEl>
                                          <p:spTgt spid="28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2">
                                            <p:txEl>
                                              <p:pRg end="2" st="2"/>
                                            </p:txEl>
                                          </p:spTgt>
                                        </p:tgtEl>
                                        <p:attrNameLst>
                                          <p:attrName>style.visibility</p:attrName>
                                        </p:attrNameLst>
                                      </p:cBhvr>
                                      <p:to>
                                        <p:strVal val="visible"/>
                                      </p:to>
                                    </p:set>
                                    <p:animEffect filter="fade" transition="in">
                                      <p:cBhvr>
                                        <p:cTn dur="1000"/>
                                        <p:tgtEl>
                                          <p:spTgt spid="28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2">
                                            <p:txEl>
                                              <p:pRg end="3" st="3"/>
                                            </p:txEl>
                                          </p:spTgt>
                                        </p:tgtEl>
                                        <p:attrNameLst>
                                          <p:attrName>style.visibility</p:attrName>
                                        </p:attrNameLst>
                                      </p:cBhvr>
                                      <p:to>
                                        <p:strVal val="visible"/>
                                      </p:to>
                                    </p:set>
                                    <p:animEffect filter="fade" transition="in">
                                      <p:cBhvr>
                                        <p:cTn dur="1000"/>
                                        <p:tgtEl>
                                          <p:spTgt spid="28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2">
                                            <p:txEl>
                                              <p:pRg end="4" st="4"/>
                                            </p:txEl>
                                          </p:spTgt>
                                        </p:tgtEl>
                                        <p:attrNameLst>
                                          <p:attrName>style.visibility</p:attrName>
                                        </p:attrNameLst>
                                      </p:cBhvr>
                                      <p:to>
                                        <p:strVal val="visible"/>
                                      </p:to>
                                    </p:set>
                                    <p:animEffect filter="fade" transition="in">
                                      <p:cBhvr>
                                        <p:cTn dur="1000"/>
                                        <p:tgtEl>
                                          <p:spTgt spid="282">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 name="Shape 74"/>
        <p:cNvGrpSpPr/>
        <p:nvPr/>
      </p:nvGrpSpPr>
      <p:grpSpPr>
        <a:xfrm>
          <a:off x="0" y="0"/>
          <a:ext cx="0" cy="0"/>
          <a:chOff x="0" y="0"/>
          <a:chExt cx="0" cy="0"/>
        </a:xfrm>
      </p:grpSpPr>
      <p:sp>
        <p:nvSpPr>
          <p:cNvPr id="75" name="Google Shape;75;p16"/>
          <p:cNvSpPr txBox="1"/>
          <p:nvPr>
            <p:ph idx="1" type="body"/>
          </p:nvPr>
        </p:nvSpPr>
        <p:spPr>
          <a:xfrm>
            <a:off x="311700" y="579750"/>
            <a:ext cx="8520600" cy="398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200">
                <a:solidFill>
                  <a:srgbClr val="000000"/>
                </a:solidFill>
                <a:latin typeface="Arial"/>
                <a:ea typeface="Arial"/>
                <a:cs typeface="Arial"/>
                <a:sym typeface="Arial"/>
              </a:rPr>
              <a:t>All of these things are called </a:t>
            </a:r>
            <a:r>
              <a:rPr b="1" lang="en" sz="3200">
                <a:solidFill>
                  <a:srgbClr val="0000FF"/>
                </a:solidFill>
                <a:latin typeface="Arial"/>
                <a:ea typeface="Arial"/>
                <a:cs typeface="Arial"/>
                <a:sym typeface="Arial"/>
              </a:rPr>
              <a:t>adaptations</a:t>
            </a:r>
            <a:r>
              <a:rPr b="1" lang="en" sz="3200">
                <a:solidFill>
                  <a:srgbClr val="000000"/>
                </a:solidFill>
                <a:latin typeface="Arial"/>
                <a:ea typeface="Arial"/>
                <a:cs typeface="Arial"/>
                <a:sym typeface="Arial"/>
              </a:rPr>
              <a:t>!</a:t>
            </a:r>
            <a:endParaRPr b="1" sz="3200">
              <a:solidFill>
                <a:srgbClr val="000000"/>
              </a:solidFill>
              <a:latin typeface="Arial"/>
              <a:ea typeface="Arial"/>
              <a:cs typeface="Arial"/>
              <a:sym typeface="Arial"/>
            </a:endParaRPr>
          </a:p>
          <a:p>
            <a:pPr indent="0" lvl="0" marL="0" rtl="0" algn="l">
              <a:spcBef>
                <a:spcPts val="0"/>
              </a:spcBef>
              <a:spcAft>
                <a:spcPts val="0"/>
              </a:spcAft>
              <a:buNone/>
            </a:pPr>
            <a:r>
              <a:rPr lang="en" sz="3200">
                <a:solidFill>
                  <a:srgbClr val="000000"/>
                </a:solidFill>
                <a:latin typeface="Arial"/>
                <a:ea typeface="Arial"/>
                <a:cs typeface="Arial"/>
                <a:sym typeface="Arial"/>
              </a:rPr>
              <a:t>An adaptation is something an animal or plant </a:t>
            </a:r>
            <a:r>
              <a:rPr i="1" lang="en" sz="3200">
                <a:solidFill>
                  <a:srgbClr val="000000"/>
                </a:solidFill>
                <a:latin typeface="Arial"/>
                <a:ea typeface="Arial"/>
                <a:cs typeface="Arial"/>
                <a:sym typeface="Arial"/>
              </a:rPr>
              <a:t>has </a:t>
            </a:r>
            <a:r>
              <a:rPr lang="en" sz="3200">
                <a:solidFill>
                  <a:srgbClr val="000000"/>
                </a:solidFill>
                <a:latin typeface="Arial"/>
                <a:ea typeface="Arial"/>
                <a:cs typeface="Arial"/>
                <a:sym typeface="Arial"/>
              </a:rPr>
              <a:t>or </a:t>
            </a:r>
            <a:r>
              <a:rPr i="1" lang="en" sz="3200">
                <a:solidFill>
                  <a:srgbClr val="000000"/>
                </a:solidFill>
                <a:latin typeface="Arial"/>
                <a:ea typeface="Arial"/>
                <a:cs typeface="Arial"/>
                <a:sym typeface="Arial"/>
              </a:rPr>
              <a:t>does </a:t>
            </a:r>
            <a:r>
              <a:rPr lang="en" sz="3200">
                <a:solidFill>
                  <a:srgbClr val="000000"/>
                </a:solidFill>
                <a:latin typeface="Arial"/>
                <a:ea typeface="Arial"/>
                <a:cs typeface="Arial"/>
                <a:sym typeface="Arial"/>
              </a:rPr>
              <a:t>that helps them live in their habitat (a place where an animal lives). </a:t>
            </a:r>
            <a:endParaRPr sz="3200">
              <a:solidFill>
                <a:srgbClr val="000000"/>
              </a:solidFill>
              <a:latin typeface="Arial"/>
              <a:ea typeface="Arial"/>
              <a:cs typeface="Arial"/>
              <a:sym typeface="Arial"/>
            </a:endParaRPr>
          </a:p>
          <a:p>
            <a:pPr indent="0" lvl="0" marL="0" rtl="0" algn="l">
              <a:spcBef>
                <a:spcPts val="0"/>
              </a:spcBef>
              <a:spcAft>
                <a:spcPts val="0"/>
              </a:spcAft>
              <a:buNone/>
            </a:pPr>
            <a:r>
              <a:t/>
            </a:r>
            <a:endParaRPr sz="3200">
              <a:solidFill>
                <a:srgbClr val="000000"/>
              </a:solidFill>
              <a:latin typeface="Arial"/>
              <a:ea typeface="Arial"/>
              <a:cs typeface="Arial"/>
              <a:sym typeface="Arial"/>
            </a:endParaRPr>
          </a:p>
          <a:p>
            <a:pPr indent="0" lvl="0" marL="0" rtl="0" algn="l">
              <a:spcBef>
                <a:spcPts val="0"/>
              </a:spcBef>
              <a:spcAft>
                <a:spcPts val="0"/>
              </a:spcAft>
              <a:buNone/>
            </a:pPr>
            <a:r>
              <a:rPr lang="en" sz="3200">
                <a:solidFill>
                  <a:srgbClr val="000000"/>
                </a:solidFill>
                <a:latin typeface="Arial"/>
                <a:ea typeface="Arial"/>
                <a:cs typeface="Arial"/>
                <a:sym typeface="Arial"/>
              </a:rPr>
              <a:t>Think about what adaptations an owl has that helps them survive. </a:t>
            </a:r>
            <a:endParaRPr sz="3200">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
                                            <p:txEl>
                                              <p:pRg end="0" st="0"/>
                                            </p:txEl>
                                          </p:spTgt>
                                        </p:tgtEl>
                                        <p:attrNameLst>
                                          <p:attrName>style.visibility</p:attrName>
                                        </p:attrNameLst>
                                      </p:cBhvr>
                                      <p:to>
                                        <p:strVal val="visible"/>
                                      </p:to>
                                    </p:set>
                                    <p:animEffect filter="fade" transition="in">
                                      <p:cBhvr>
                                        <p:cTn dur="1000"/>
                                        <p:tgtEl>
                                          <p:spTgt spid="7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
                                            <p:txEl>
                                              <p:pRg end="1" st="1"/>
                                            </p:txEl>
                                          </p:spTgt>
                                        </p:tgtEl>
                                        <p:attrNameLst>
                                          <p:attrName>style.visibility</p:attrName>
                                        </p:attrNameLst>
                                      </p:cBhvr>
                                      <p:to>
                                        <p:strVal val="visible"/>
                                      </p:to>
                                    </p:set>
                                    <p:animEffect filter="fade" transition="in">
                                      <p:cBhvr>
                                        <p:cTn dur="1000"/>
                                        <p:tgtEl>
                                          <p:spTgt spid="7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
                                            <p:txEl>
                                              <p:pRg end="2" st="2"/>
                                            </p:txEl>
                                          </p:spTgt>
                                        </p:tgtEl>
                                        <p:attrNameLst>
                                          <p:attrName>style.visibility</p:attrName>
                                        </p:attrNameLst>
                                      </p:cBhvr>
                                      <p:to>
                                        <p:strVal val="visible"/>
                                      </p:to>
                                    </p:set>
                                    <p:animEffect filter="fade" transition="in">
                                      <p:cBhvr>
                                        <p:cTn dur="1000"/>
                                        <p:tgtEl>
                                          <p:spTgt spid="7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
                                            <p:txEl>
                                              <p:pRg end="3" st="3"/>
                                            </p:txEl>
                                          </p:spTgt>
                                        </p:tgtEl>
                                        <p:attrNameLst>
                                          <p:attrName>style.visibility</p:attrName>
                                        </p:attrNameLst>
                                      </p:cBhvr>
                                      <p:to>
                                        <p:strVal val="visible"/>
                                      </p:to>
                                    </p:set>
                                    <p:animEffect filter="fade" transition="in">
                                      <p:cBhvr>
                                        <p:cTn dur="1000"/>
                                        <p:tgtEl>
                                          <p:spTgt spid="75">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 name="Shape 79"/>
        <p:cNvGrpSpPr/>
        <p:nvPr/>
      </p:nvGrpSpPr>
      <p:grpSpPr>
        <a:xfrm>
          <a:off x="0" y="0"/>
          <a:ext cx="0" cy="0"/>
          <a:chOff x="0" y="0"/>
          <a:chExt cx="0" cy="0"/>
        </a:xfrm>
      </p:grpSpPr>
      <p:sp>
        <p:nvSpPr>
          <p:cNvPr id="80" name="Google Shape;80;p17"/>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800">
                <a:latin typeface="Arial"/>
                <a:ea typeface="Arial"/>
                <a:cs typeface="Arial"/>
                <a:sym typeface="Arial"/>
              </a:rPr>
              <a:t>Eyes</a:t>
            </a:r>
            <a:endParaRPr sz="4800">
              <a:latin typeface="Arial"/>
              <a:ea typeface="Arial"/>
              <a:cs typeface="Arial"/>
              <a:sym typeface="Arial"/>
            </a:endParaRPr>
          </a:p>
        </p:txBody>
      </p:sp>
      <p:sp>
        <p:nvSpPr>
          <p:cNvPr id="81" name="Google Shape;81;p17"/>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419100" lvl="0" marL="457200" rtl="0" algn="l">
              <a:lnSpc>
                <a:spcPct val="100000"/>
              </a:lnSpc>
              <a:spcBef>
                <a:spcPts val="0"/>
              </a:spcBef>
              <a:spcAft>
                <a:spcPts val="0"/>
              </a:spcAft>
              <a:buClr>
                <a:srgbClr val="000000"/>
              </a:buClr>
              <a:buSzPts val="3000"/>
              <a:buFont typeface="Arial"/>
              <a:buChar char="●"/>
            </a:pPr>
            <a:r>
              <a:rPr lang="en" sz="3000">
                <a:solidFill>
                  <a:srgbClr val="000000"/>
                </a:solidFill>
                <a:latin typeface="Arial"/>
                <a:ea typeface="Arial"/>
                <a:cs typeface="Arial"/>
                <a:sym typeface="Arial"/>
              </a:rPr>
              <a:t>What time of day do owls hunt?</a:t>
            </a:r>
            <a:endParaRPr sz="30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sz="3000">
              <a:solidFill>
                <a:srgbClr val="000000"/>
              </a:solidFill>
              <a:latin typeface="Arial"/>
              <a:ea typeface="Arial"/>
              <a:cs typeface="Arial"/>
              <a:sym typeface="Arial"/>
            </a:endParaRPr>
          </a:p>
          <a:p>
            <a:pPr indent="-419100" lvl="0" marL="457200" rtl="0" algn="l">
              <a:lnSpc>
                <a:spcPct val="100000"/>
              </a:lnSpc>
              <a:spcBef>
                <a:spcPts val="0"/>
              </a:spcBef>
              <a:spcAft>
                <a:spcPts val="0"/>
              </a:spcAft>
              <a:buClr>
                <a:srgbClr val="000000"/>
              </a:buClr>
              <a:buSzPts val="3000"/>
              <a:buFont typeface="Arial"/>
              <a:buChar char="●"/>
            </a:pPr>
            <a:r>
              <a:rPr lang="en" sz="3000">
                <a:solidFill>
                  <a:srgbClr val="000000"/>
                </a:solidFill>
                <a:latin typeface="Arial"/>
                <a:ea typeface="Arial"/>
                <a:cs typeface="Arial"/>
                <a:sym typeface="Arial"/>
              </a:rPr>
              <a:t>Look at the eye sockets of the owl skull. What do you notice about them?</a:t>
            </a:r>
            <a:endParaRPr sz="30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 name="Shape 85"/>
        <p:cNvGrpSpPr/>
        <p:nvPr/>
      </p:nvGrpSpPr>
      <p:grpSpPr>
        <a:xfrm>
          <a:off x="0" y="0"/>
          <a:ext cx="0" cy="0"/>
          <a:chOff x="0" y="0"/>
          <a:chExt cx="0" cy="0"/>
        </a:xfrm>
      </p:grpSpPr>
      <p:sp>
        <p:nvSpPr>
          <p:cNvPr id="86" name="Google Shape;86;p18"/>
          <p:cNvSpPr txBox="1"/>
          <p:nvPr>
            <p:ph type="title"/>
          </p:nvPr>
        </p:nvSpPr>
        <p:spPr>
          <a:xfrm>
            <a:off x="5467425" y="165500"/>
            <a:ext cx="2367300" cy="617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Owl Eye</a:t>
            </a:r>
            <a:endParaRPr/>
          </a:p>
        </p:txBody>
      </p:sp>
      <p:pic>
        <p:nvPicPr>
          <p:cNvPr id="87" name="Google Shape;87;p18"/>
          <p:cNvPicPr preferRelativeResize="0"/>
          <p:nvPr/>
        </p:nvPicPr>
        <p:blipFill>
          <a:blip r:embed="rId3">
            <a:alphaModFix/>
          </a:blip>
          <a:stretch>
            <a:fillRect/>
          </a:stretch>
        </p:blipFill>
        <p:spPr>
          <a:xfrm>
            <a:off x="286550" y="165500"/>
            <a:ext cx="4095750" cy="4095750"/>
          </a:xfrm>
          <a:prstGeom prst="rect">
            <a:avLst/>
          </a:prstGeom>
          <a:noFill/>
          <a:ln>
            <a:noFill/>
          </a:ln>
        </p:spPr>
      </p:pic>
      <p:pic>
        <p:nvPicPr>
          <p:cNvPr id="88" name="Google Shape;88;p18"/>
          <p:cNvPicPr preferRelativeResize="0"/>
          <p:nvPr/>
        </p:nvPicPr>
        <p:blipFill>
          <a:blip r:embed="rId4">
            <a:alphaModFix/>
          </a:blip>
          <a:stretch>
            <a:fillRect/>
          </a:stretch>
        </p:blipFill>
        <p:spPr>
          <a:xfrm>
            <a:off x="4469850" y="1093850"/>
            <a:ext cx="4362450" cy="3371850"/>
          </a:xfrm>
          <a:prstGeom prst="rect">
            <a:avLst/>
          </a:prstGeom>
          <a:noFill/>
          <a:ln>
            <a:noFill/>
          </a:ln>
        </p:spPr>
      </p:pic>
      <p:sp>
        <p:nvSpPr>
          <p:cNvPr id="89" name="Google Shape;89;p18"/>
          <p:cNvSpPr txBox="1"/>
          <p:nvPr/>
        </p:nvSpPr>
        <p:spPr>
          <a:xfrm>
            <a:off x="413375" y="4315125"/>
            <a:ext cx="3842100" cy="61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latin typeface="Amatic SC"/>
                <a:ea typeface="Amatic SC"/>
                <a:cs typeface="Amatic SC"/>
                <a:sym typeface="Amatic SC"/>
              </a:rPr>
              <a:t>Great Horned Owl Skull</a:t>
            </a:r>
            <a:endParaRPr b="1" sz="3600">
              <a:latin typeface="Amatic SC"/>
              <a:ea typeface="Amatic SC"/>
              <a:cs typeface="Amatic SC"/>
              <a:sym typeface="Amatic SC"/>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 name="Shape 93"/>
        <p:cNvGrpSpPr/>
        <p:nvPr/>
      </p:nvGrpSpPr>
      <p:grpSpPr>
        <a:xfrm>
          <a:off x="0" y="0"/>
          <a:ext cx="0" cy="0"/>
          <a:chOff x="0" y="0"/>
          <a:chExt cx="0" cy="0"/>
        </a:xfrm>
      </p:grpSpPr>
      <p:sp>
        <p:nvSpPr>
          <p:cNvPr id="94" name="Google Shape;94;p19"/>
          <p:cNvSpPr txBox="1"/>
          <p:nvPr>
            <p:ph type="title"/>
          </p:nvPr>
        </p:nvSpPr>
        <p:spPr>
          <a:xfrm>
            <a:off x="128000" y="0"/>
            <a:ext cx="8520600" cy="801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a:latin typeface="Arial"/>
                <a:ea typeface="Arial"/>
                <a:cs typeface="Arial"/>
                <a:sym typeface="Arial"/>
              </a:rPr>
              <a:t>Eyes</a:t>
            </a:r>
            <a:endParaRPr sz="3600">
              <a:latin typeface="Arial"/>
              <a:ea typeface="Arial"/>
              <a:cs typeface="Arial"/>
              <a:sym typeface="Arial"/>
            </a:endParaRPr>
          </a:p>
        </p:txBody>
      </p:sp>
      <p:sp>
        <p:nvSpPr>
          <p:cNvPr id="95" name="Google Shape;95;p19"/>
          <p:cNvSpPr txBox="1"/>
          <p:nvPr>
            <p:ph idx="1" type="body"/>
          </p:nvPr>
        </p:nvSpPr>
        <p:spPr>
          <a:xfrm>
            <a:off x="311700" y="801000"/>
            <a:ext cx="8674200" cy="801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Font typeface="Arial"/>
              <a:buChar char="●"/>
            </a:pPr>
            <a:r>
              <a:rPr lang="en">
                <a:solidFill>
                  <a:srgbClr val="000000"/>
                </a:solidFill>
                <a:latin typeface="Arial"/>
                <a:ea typeface="Arial"/>
                <a:cs typeface="Arial"/>
                <a:sym typeface="Arial"/>
              </a:rPr>
              <a:t>Great horned owls have large eyes that do not move in their sockets. They are held in place by the scleral bone (see image on previous slide).</a:t>
            </a:r>
            <a:endParaRPr>
              <a:solidFill>
                <a:srgbClr val="000000"/>
              </a:solidFill>
              <a:latin typeface="Arial"/>
              <a:ea typeface="Arial"/>
              <a:cs typeface="Arial"/>
              <a:sym typeface="Arial"/>
            </a:endParaRPr>
          </a:p>
          <a:p>
            <a:pPr indent="0" lvl="0" marL="457200" rtl="0" algn="l">
              <a:spcBef>
                <a:spcPts val="0"/>
              </a:spcBef>
              <a:spcAft>
                <a:spcPts val="0"/>
              </a:spcAft>
              <a:buNone/>
            </a:pPr>
            <a:r>
              <a:t/>
            </a:r>
            <a:endParaRPr/>
          </a:p>
        </p:txBody>
      </p:sp>
      <p:sp>
        <p:nvSpPr>
          <p:cNvPr id="96" name="Google Shape;96;p19"/>
          <p:cNvSpPr txBox="1"/>
          <p:nvPr/>
        </p:nvSpPr>
        <p:spPr>
          <a:xfrm>
            <a:off x="311700" y="1438925"/>
            <a:ext cx="8832300" cy="11328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000000"/>
              </a:buClr>
              <a:buSzPts val="1800"/>
              <a:buFont typeface="Arial"/>
              <a:buChar char="●"/>
            </a:pPr>
            <a:r>
              <a:rPr lang="en" sz="1800"/>
              <a:t>Eyes are filled with cells that are sensitive to light called rods and cones - just like our eyes. Cones help us see color, and rods help us see in dim light. What type of cells do you think great horned owls have more of? </a:t>
            </a:r>
            <a:endParaRPr sz="1800"/>
          </a:p>
          <a:p>
            <a:pPr indent="0" lvl="0" marL="0" rtl="0" algn="l">
              <a:lnSpc>
                <a:spcPct val="115000"/>
              </a:lnSpc>
              <a:spcBef>
                <a:spcPts val="0"/>
              </a:spcBef>
              <a:spcAft>
                <a:spcPts val="0"/>
              </a:spcAft>
              <a:buNone/>
            </a:pPr>
            <a:r>
              <a:t/>
            </a:r>
            <a:endParaRPr/>
          </a:p>
        </p:txBody>
      </p:sp>
      <p:sp>
        <p:nvSpPr>
          <p:cNvPr id="97" name="Google Shape;97;p19"/>
          <p:cNvSpPr txBox="1"/>
          <p:nvPr/>
        </p:nvSpPr>
        <p:spPr>
          <a:xfrm>
            <a:off x="763050" y="2403300"/>
            <a:ext cx="7929600" cy="336900"/>
          </a:xfrm>
          <a:prstGeom prst="rect">
            <a:avLst/>
          </a:prstGeom>
          <a:noFill/>
          <a:ln>
            <a:noFill/>
          </a:ln>
        </p:spPr>
        <p:txBody>
          <a:bodyPr anchorCtr="0" anchor="t" bIns="91425" lIns="91425" spcFirstLastPara="1" rIns="91425" wrap="square" tIns="91425">
            <a:noAutofit/>
          </a:bodyPr>
          <a:lstStyle/>
          <a:p>
            <a:pPr indent="-317500" lvl="1" marL="914400" rtl="0" algn="l">
              <a:lnSpc>
                <a:spcPct val="115000"/>
              </a:lnSpc>
              <a:spcBef>
                <a:spcPts val="0"/>
              </a:spcBef>
              <a:spcAft>
                <a:spcPts val="0"/>
              </a:spcAft>
              <a:buClr>
                <a:srgbClr val="000000"/>
              </a:buClr>
              <a:buSzPts val="1400"/>
              <a:buFont typeface="Arial"/>
              <a:buChar char="○"/>
            </a:pPr>
            <a:r>
              <a:rPr lang="en"/>
              <a:t>Answer: They have many rods, giving them excellent night vision.</a:t>
            </a:r>
            <a:endParaRPr>
              <a:latin typeface="Source Code Pro"/>
              <a:ea typeface="Source Code Pro"/>
              <a:cs typeface="Source Code Pro"/>
              <a:sym typeface="Source Code Pro"/>
            </a:endParaRPr>
          </a:p>
        </p:txBody>
      </p:sp>
      <p:sp>
        <p:nvSpPr>
          <p:cNvPr id="98" name="Google Shape;98;p19"/>
          <p:cNvSpPr txBox="1"/>
          <p:nvPr/>
        </p:nvSpPr>
        <p:spPr>
          <a:xfrm>
            <a:off x="311700" y="2740200"/>
            <a:ext cx="8674200" cy="9798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000000"/>
              </a:buClr>
              <a:buSzPts val="1800"/>
              <a:buFont typeface="Arial"/>
              <a:buChar char="●"/>
            </a:pPr>
            <a:r>
              <a:rPr lang="en" sz="1800"/>
              <a:t>They have “binocular vision” which means both of the eyes work together to give one big picture. This helps the owl to judge distance, how fast prey is moving, and how big it is.</a:t>
            </a:r>
            <a:endParaRPr>
              <a:latin typeface="Source Code Pro"/>
              <a:ea typeface="Source Code Pro"/>
              <a:cs typeface="Source Code Pro"/>
              <a:sym typeface="Source Code Pro"/>
            </a:endParaRPr>
          </a:p>
        </p:txBody>
      </p:sp>
      <p:sp>
        <p:nvSpPr>
          <p:cNvPr id="99" name="Google Shape;99;p19"/>
          <p:cNvSpPr txBox="1"/>
          <p:nvPr/>
        </p:nvSpPr>
        <p:spPr>
          <a:xfrm>
            <a:off x="311700" y="3374475"/>
            <a:ext cx="8674200" cy="15768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t/>
            </a:r>
            <a:endParaRPr sz="1800"/>
          </a:p>
          <a:p>
            <a:pPr indent="-342900" lvl="0" marL="457200" rtl="0" algn="l">
              <a:lnSpc>
                <a:spcPct val="115000"/>
              </a:lnSpc>
              <a:spcBef>
                <a:spcPts val="0"/>
              </a:spcBef>
              <a:spcAft>
                <a:spcPts val="0"/>
              </a:spcAft>
              <a:buClr>
                <a:srgbClr val="000000"/>
              </a:buClr>
              <a:buSzPts val="1800"/>
              <a:buFont typeface="Arial"/>
              <a:buChar char="●"/>
            </a:pPr>
            <a:r>
              <a:rPr lang="en" sz="1800"/>
              <a:t>They have </a:t>
            </a:r>
            <a:r>
              <a:rPr i="1" lang="en" sz="1800"/>
              <a:t>three </a:t>
            </a:r>
            <a:r>
              <a:rPr lang="en" sz="1800"/>
              <a:t>eyelids - the upper eyelid closes when the owl blinks, the lower eyelid closes when the owl is asleep, and the third eyelid is called a </a:t>
            </a:r>
            <a:r>
              <a:rPr i="1" lang="en" sz="1800"/>
              <a:t>nictitating membrane </a:t>
            </a:r>
            <a:r>
              <a:rPr lang="en" sz="1800"/>
              <a:t>which is a thin layer of tissue that helps to clean and protect the owl’s eyes.</a:t>
            </a:r>
            <a:endParaRPr>
              <a:latin typeface="Source Code Pro"/>
              <a:ea typeface="Source Code Pro"/>
              <a:cs typeface="Source Code Pro"/>
              <a:sym typeface="Source Code Pr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
                                        </p:tgtEl>
                                        <p:attrNameLst>
                                          <p:attrName>style.visibility</p:attrName>
                                        </p:attrNameLst>
                                      </p:cBhvr>
                                      <p:to>
                                        <p:strVal val="visible"/>
                                      </p:to>
                                    </p:set>
                                    <p:animEffect filter="fade" transition="in">
                                      <p:cBhvr>
                                        <p:cTn dur="1000"/>
                                        <p:tgtEl>
                                          <p:spTgt spid="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
                                        </p:tgtEl>
                                        <p:attrNameLst>
                                          <p:attrName>style.visibility</p:attrName>
                                        </p:attrNameLst>
                                      </p:cBhvr>
                                      <p:to>
                                        <p:strVal val="visible"/>
                                      </p:to>
                                    </p:set>
                                    <p:animEffect filter="fade" transition="in">
                                      <p:cBhvr>
                                        <p:cTn dur="1000"/>
                                        <p:tgtEl>
                                          <p:spTgt spid="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
                                        </p:tgtEl>
                                        <p:attrNameLst>
                                          <p:attrName>style.visibility</p:attrName>
                                        </p:attrNameLst>
                                      </p:cBhvr>
                                      <p:to>
                                        <p:strVal val="visible"/>
                                      </p:to>
                                    </p:set>
                                    <p:animEffect filter="fade" transition="in">
                                      <p:cBhvr>
                                        <p:cTn dur="1000"/>
                                        <p:tgtEl>
                                          <p:spTgt spid="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
                                        </p:tgtEl>
                                        <p:attrNameLst>
                                          <p:attrName>style.visibility</p:attrName>
                                        </p:attrNameLst>
                                      </p:cBhvr>
                                      <p:to>
                                        <p:strVal val="visible"/>
                                      </p:to>
                                    </p:set>
                                    <p:animEffect filter="fade" transition="in">
                                      <p:cBhvr>
                                        <p:cTn dur="1000"/>
                                        <p:tgtEl>
                                          <p:spTgt spid="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sp>
        <p:nvSpPr>
          <p:cNvPr id="104" name="Google Shape;104;p20"/>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rial"/>
                <a:ea typeface="Arial"/>
                <a:cs typeface="Arial"/>
                <a:sym typeface="Arial"/>
              </a:rPr>
              <a:t>Ears</a:t>
            </a:r>
            <a:endParaRPr>
              <a:latin typeface="Arial"/>
              <a:ea typeface="Arial"/>
              <a:cs typeface="Arial"/>
              <a:sym typeface="Arial"/>
            </a:endParaRPr>
          </a:p>
        </p:txBody>
      </p:sp>
      <p:sp>
        <p:nvSpPr>
          <p:cNvPr id="105" name="Google Shape;105;p20"/>
          <p:cNvSpPr txBox="1"/>
          <p:nvPr>
            <p:ph idx="1" type="body"/>
          </p:nvPr>
        </p:nvSpPr>
        <p:spPr>
          <a:xfrm>
            <a:off x="143300" y="1029675"/>
            <a:ext cx="6504300" cy="3516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b="1" sz="30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t/>
            </a:r>
            <a:endParaRPr b="1" sz="3000">
              <a:solidFill>
                <a:srgbClr val="000000"/>
              </a:solidFill>
              <a:latin typeface="Arial"/>
              <a:ea typeface="Arial"/>
              <a:cs typeface="Arial"/>
              <a:sym typeface="Arial"/>
            </a:endParaRPr>
          </a:p>
          <a:p>
            <a:pPr indent="0" lvl="0" marL="0" rtl="0" algn="l">
              <a:lnSpc>
                <a:spcPct val="100000"/>
              </a:lnSpc>
              <a:spcBef>
                <a:spcPts val="0"/>
              </a:spcBef>
              <a:spcAft>
                <a:spcPts val="0"/>
              </a:spcAft>
              <a:buNone/>
            </a:pPr>
            <a:r>
              <a:rPr lang="en" sz="3000">
                <a:solidFill>
                  <a:srgbClr val="000000"/>
                </a:solidFill>
                <a:latin typeface="Arial"/>
                <a:ea typeface="Arial"/>
                <a:cs typeface="Arial"/>
                <a:sym typeface="Arial"/>
              </a:rPr>
              <a:t>Where do you think the ears of the great horned owl are located?  </a:t>
            </a:r>
            <a:endParaRPr sz="3000"/>
          </a:p>
        </p:txBody>
      </p:sp>
      <p:pic>
        <p:nvPicPr>
          <p:cNvPr id="106" name="Google Shape;106;p20"/>
          <p:cNvPicPr preferRelativeResize="0"/>
          <p:nvPr/>
        </p:nvPicPr>
        <p:blipFill>
          <a:blip r:embed="rId3">
            <a:alphaModFix/>
          </a:blip>
          <a:stretch>
            <a:fillRect/>
          </a:stretch>
        </p:blipFill>
        <p:spPr>
          <a:xfrm>
            <a:off x="6647476" y="1447300"/>
            <a:ext cx="2337902" cy="29225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sp>
        <p:nvSpPr>
          <p:cNvPr id="111" name="Google Shape;111;p21"/>
          <p:cNvSpPr txBox="1"/>
          <p:nvPr>
            <p:ph type="title"/>
          </p:nvPr>
        </p:nvSpPr>
        <p:spPr>
          <a:xfrm>
            <a:off x="372950" y="292850"/>
            <a:ext cx="8520600" cy="801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rial"/>
                <a:ea typeface="Arial"/>
                <a:cs typeface="Arial"/>
                <a:sym typeface="Arial"/>
              </a:rPr>
              <a:t>Ears</a:t>
            </a:r>
            <a:endParaRPr>
              <a:latin typeface="Arial"/>
              <a:ea typeface="Arial"/>
              <a:cs typeface="Arial"/>
              <a:sym typeface="Arial"/>
            </a:endParaRPr>
          </a:p>
        </p:txBody>
      </p:sp>
      <p:sp>
        <p:nvSpPr>
          <p:cNvPr id="112" name="Google Shape;112;p21"/>
          <p:cNvSpPr txBox="1"/>
          <p:nvPr>
            <p:ph idx="1" type="body"/>
          </p:nvPr>
        </p:nvSpPr>
        <p:spPr>
          <a:xfrm>
            <a:off x="311700" y="1093850"/>
            <a:ext cx="8520600" cy="23046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rgbClr val="000000"/>
              </a:buClr>
              <a:buSzPts val="2000"/>
              <a:buFont typeface="Arial"/>
              <a:buChar char="●"/>
            </a:pPr>
            <a:r>
              <a:rPr lang="en" sz="2000">
                <a:solidFill>
                  <a:srgbClr val="000000"/>
                </a:solidFill>
                <a:latin typeface="Arial"/>
                <a:ea typeface="Arial"/>
                <a:cs typeface="Arial"/>
                <a:sym typeface="Arial"/>
              </a:rPr>
              <a:t>Great horned owls have a special way to listen for prey! They have asymmetrical ears, which means that the right ear is higher than the left ear, so sound arrives at one ear before it arrives at the other. When an owl hears a mouse scurrying on the ground, it will pick up the sound in one ear first. The owl tilts its head so that the noise reaches both ears at once to locate its prey before pouncing. </a:t>
            </a:r>
            <a:endParaRPr sz="2000">
              <a:solidFill>
                <a:srgbClr val="000000"/>
              </a:solidFill>
              <a:latin typeface="Arial"/>
              <a:ea typeface="Arial"/>
              <a:cs typeface="Arial"/>
              <a:sym typeface="Arial"/>
            </a:endParaRPr>
          </a:p>
          <a:p>
            <a:pPr indent="0" lvl="0" marL="457200" rtl="0" algn="l">
              <a:spcBef>
                <a:spcPts val="0"/>
              </a:spcBef>
              <a:spcAft>
                <a:spcPts val="0"/>
              </a:spcAft>
              <a:buNone/>
            </a:pPr>
            <a:r>
              <a:t/>
            </a:r>
            <a:endParaRPr sz="2000"/>
          </a:p>
        </p:txBody>
      </p:sp>
      <p:sp>
        <p:nvSpPr>
          <p:cNvPr id="113" name="Google Shape;113;p21"/>
          <p:cNvSpPr txBox="1"/>
          <p:nvPr/>
        </p:nvSpPr>
        <p:spPr>
          <a:xfrm>
            <a:off x="372950" y="3291250"/>
            <a:ext cx="8067300" cy="855900"/>
          </a:xfrm>
          <a:prstGeom prst="rect">
            <a:avLst/>
          </a:prstGeom>
          <a:noFill/>
          <a:ln>
            <a:noFill/>
          </a:ln>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Clr>
                <a:srgbClr val="000000"/>
              </a:buClr>
              <a:buSzPts val="2000"/>
              <a:buFont typeface="Arial"/>
              <a:buChar char="●"/>
            </a:pPr>
            <a:r>
              <a:rPr lang="en" sz="2000"/>
              <a:t>Their ears are on the sides of their skull and are hidden under feathers. They are not under the feather tufts on the top of the head.</a:t>
            </a:r>
            <a:endParaRPr>
              <a:latin typeface="Source Code Pro"/>
              <a:ea typeface="Source Code Pro"/>
              <a:cs typeface="Source Code Pro"/>
              <a:sym typeface="Source Code Pro"/>
            </a:endParaRPr>
          </a:p>
        </p:txBody>
      </p:sp>
      <p:sp>
        <p:nvSpPr>
          <p:cNvPr id="114" name="Google Shape;114;p21"/>
          <p:cNvSpPr txBox="1"/>
          <p:nvPr/>
        </p:nvSpPr>
        <p:spPr>
          <a:xfrm>
            <a:off x="372950" y="4287600"/>
            <a:ext cx="7335600" cy="855900"/>
          </a:xfrm>
          <a:prstGeom prst="rect">
            <a:avLst/>
          </a:prstGeom>
          <a:noFill/>
          <a:ln>
            <a:noFill/>
          </a:ln>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Clr>
                <a:srgbClr val="000000"/>
              </a:buClr>
              <a:buSzPts val="2000"/>
              <a:buFont typeface="Arial"/>
              <a:buChar char="●"/>
            </a:pPr>
            <a:r>
              <a:rPr lang="en" sz="2000"/>
              <a:t>They can hear a mouse moving under a foot of snow!</a:t>
            </a:r>
            <a:endParaRPr>
              <a:latin typeface="Source Code Pro"/>
              <a:ea typeface="Source Code Pro"/>
              <a:cs typeface="Source Code Pro"/>
              <a:sym typeface="Source Code Pr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
                                        </p:tgtEl>
                                        <p:attrNameLst>
                                          <p:attrName>style.visibility</p:attrName>
                                        </p:attrNameLst>
                                      </p:cBhvr>
                                      <p:to>
                                        <p:strVal val="visible"/>
                                      </p:to>
                                    </p:set>
                                    <p:animEffect filter="fade" transition="in">
                                      <p:cBhvr>
                                        <p:cTn dur="1000"/>
                                        <p:tgtEl>
                                          <p:spTgt spid="1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1000"/>
                                        <p:tgtEl>
                                          <p:spTgt spid="1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